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Gelasio Semi Bold" pitchFamily="34" charset="0"/>
      <p:regular r:id="rId17"/>
    </p:embeddedFont>
    <p:embeddedFont>
      <p:font typeface="Gelasio Semi Bold" pitchFamily="34" charset="-122"/>
      <p:regular r:id="rId18"/>
    </p:embeddedFont>
    <p:embeddedFont>
      <p:font typeface="Gelasio Semi Bold" pitchFamily="34" charset="-120"/>
      <p:regular r:id="rId19"/>
    </p:embeddedFont>
    <p:embeddedFont>
      <p:font typeface="Gelasio" pitchFamily="34" charset="0"/>
      <p:bold r:id="rId20"/>
    </p:embeddedFont>
    <p:embeddedFont>
      <p:font typeface="Gelasio" pitchFamily="34" charset="-122"/>
      <p:bold r:id="rId21"/>
    </p:embeddedFont>
    <p:embeddedFont>
      <p:font typeface="Gelasio" pitchFamily="34" charset="-120"/>
      <p:bold r:id="rId22"/>
    </p:embeddedFont>
    <p:embeddedFont>
      <p:font typeface="Consolas" panose="020B0609020204030204" pitchFamily="34" charset="0"/>
      <p:regular r:id="rId23"/>
      <p:bold r:id="rId24"/>
      <p:italic r:id="rId25"/>
      <p:boldItalic r:id="rId26"/>
    </p:embeddedFont>
    <p:embeddedFont>
      <p:font typeface="Consolas" panose="020B0609020204030204" pitchFamily="34" charset="-122"/>
      <p:regular r:id="rId27"/>
    </p:embeddedFont>
    <p:embeddedFont>
      <p:font typeface="Consolas" panose="020B0609020204030204" pitchFamily="34" charset="-120"/>
      <p:regular r:id="rId28"/>
    </p:embeddedFont>
    <p:embeddedFont>
      <p:font typeface="Calibri" panose="020F0502020204030204" charset="0"/>
      <p:regular r:id="rId29"/>
      <p:bold r:id="rId30"/>
      <p:italic r:id="rId31"/>
      <p:boldItalic r:id="rId32"/>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16.fntdata"/><Relationship Id="rId31" Type="http://schemas.openxmlformats.org/officeDocument/2006/relationships/font" Target="fonts/font15.fntdata"/><Relationship Id="rId30" Type="http://schemas.openxmlformats.org/officeDocument/2006/relationships/font" Target="fonts/font14.fntdata"/><Relationship Id="rId3" Type="http://schemas.openxmlformats.org/officeDocument/2006/relationships/slide" Target="slides/slide1.xml"/><Relationship Id="rId29" Type="http://schemas.openxmlformats.org/officeDocument/2006/relationships/font" Target="fonts/font13.fntdata"/><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2" Type="http://schemas.openxmlformats.org/officeDocument/2006/relationships/notesSlide" Target="../notesSlides/notesSlide10.xml"/><Relationship Id="rId11" Type="http://schemas.openxmlformats.org/officeDocument/2006/relationships/slideLayout" Target="../slideLayouts/slideLayout11.xml"/><Relationship Id="rId10" Type="http://schemas.openxmlformats.org/officeDocument/2006/relationships/image" Target="../media/image18.sv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64055"/>
            <a:ext cx="7556421" cy="1240155"/>
          </a:xfrm>
          <a:prstGeom prst="rect">
            <a:avLst/>
          </a:prstGeom>
          <a:noFill/>
        </p:spPr>
        <p:txBody>
          <a:bodyPr wrap="squar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Customer Shopping Behavior Analysis</a:t>
            </a:r>
            <a:endParaRPr lang="en-US" sz="3900" dirty="0"/>
          </a:p>
        </p:txBody>
      </p:sp>
      <p:sp>
        <p:nvSpPr>
          <p:cNvPr id="4" name="Text 1"/>
          <p:cNvSpPr/>
          <p:nvPr/>
        </p:nvSpPr>
        <p:spPr>
          <a:xfrm>
            <a:off x="6280190" y="3501866"/>
            <a:ext cx="7556421" cy="1587698"/>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This project delves into customer shopping behavior using transactional data from 3,900 purchases. Our primary objective is to uncover actionable insights into spending patterns, customer segmentation, product preferences, and subscription behavior. These insights are crucial for guiding strategic business decisions and optimizing marketing efforts.</a:t>
            </a:r>
            <a:endParaRPr lang="en-US" sz="1550" dirty="0"/>
          </a:p>
        </p:txBody>
      </p:sp>
      <p:sp>
        <p:nvSpPr>
          <p:cNvPr id="5" name="Text 2"/>
          <p:cNvSpPr/>
          <p:nvPr/>
        </p:nvSpPr>
        <p:spPr>
          <a:xfrm>
            <a:off x="6280190" y="5312807"/>
            <a:ext cx="7556421"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By leveraging a comprehensive dataset and employing a multi-faceted analytical approach, we aim to provide a clear understanding of our customer base and identify opportunities for growth and improvement.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5683" y="903208"/>
            <a:ext cx="8165187" cy="551259"/>
          </a:xfrm>
          <a:prstGeom prst="rect">
            <a:avLst/>
          </a:prstGeom>
          <a:noFill/>
        </p:spPr>
        <p:txBody>
          <a:bodyPr wrap="none" lIns="0" tIns="0" rIns="0" bIns="0" rtlCol="0" anchor="t"/>
          <a:lstStyle/>
          <a:p>
            <a:pPr marL="0" indent="0" algn="l">
              <a:lnSpc>
                <a:spcPts val="4300"/>
              </a:lnSpc>
              <a:buNone/>
            </a:pPr>
            <a:r>
              <a:rPr lang="en-US" sz="3450" dirty="0">
                <a:solidFill>
                  <a:srgbClr val="484237"/>
                </a:solidFill>
                <a:latin typeface="Gelasio Semi Bold" pitchFamily="34" charset="0"/>
                <a:ea typeface="Gelasio Semi Bold" pitchFamily="34" charset="-122"/>
                <a:cs typeface="Gelasio Semi Bold" pitchFamily="34" charset="-120"/>
              </a:rPr>
              <a:t>Strategic Business Recommendations</a:t>
            </a:r>
            <a:endParaRPr lang="en-US" sz="3450" dirty="0"/>
          </a:p>
        </p:txBody>
      </p:sp>
      <p:sp>
        <p:nvSpPr>
          <p:cNvPr id="3" name="Text 1"/>
          <p:cNvSpPr/>
          <p:nvPr/>
        </p:nvSpPr>
        <p:spPr>
          <a:xfrm>
            <a:off x="705683" y="1768078"/>
            <a:ext cx="13219033" cy="266581"/>
          </a:xfrm>
          <a:prstGeom prst="rect">
            <a:avLst/>
          </a:prstGeom>
          <a:noFill/>
        </p:spPr>
        <p:txBody>
          <a:bodyPr wrap="non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Based on our comprehensive analysis, we propose several key recommendations to optimize business strategies and enhance customer engagement.</a:t>
            </a:r>
            <a:endParaRPr lang="en-US" sz="1350" dirty="0"/>
          </a:p>
        </p:txBody>
      </p:sp>
      <p:sp>
        <p:nvSpPr>
          <p:cNvPr id="4" name="Shape 2"/>
          <p:cNvSpPr/>
          <p:nvPr/>
        </p:nvSpPr>
        <p:spPr>
          <a:xfrm>
            <a:off x="705683" y="2210991"/>
            <a:ext cx="3187065" cy="3016925"/>
          </a:xfrm>
          <a:prstGeom prst="roundRect">
            <a:avLst>
              <a:gd name="adj" fmla="val 877"/>
            </a:avLst>
          </a:prstGeom>
          <a:solidFill>
            <a:srgbClr val="EEE8DD"/>
          </a:solidFill>
        </p:spPr>
      </p:sp>
      <p:sp>
        <p:nvSpPr>
          <p:cNvPr id="5" name="Shape 3"/>
          <p:cNvSpPr/>
          <p:nvPr/>
        </p:nvSpPr>
        <p:spPr>
          <a:xfrm>
            <a:off x="882015" y="2387322"/>
            <a:ext cx="529233" cy="529233"/>
          </a:xfrm>
          <a:prstGeom prst="roundRect">
            <a:avLst>
              <a:gd name="adj" fmla="val 17276106"/>
            </a:avLst>
          </a:prstGeom>
          <a:solidFill>
            <a:srgbClr val="D3C5B6"/>
          </a:solidFill>
        </p:spPr>
      </p:sp>
      <p:pic>
        <p:nvPicPr>
          <p:cNvPr id="6"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27509" y="2532817"/>
            <a:ext cx="238125" cy="238125"/>
          </a:xfrm>
          <a:prstGeom prst="rect">
            <a:avLst/>
          </a:prstGeom>
        </p:spPr>
      </p:pic>
      <p:sp>
        <p:nvSpPr>
          <p:cNvPr id="7" name="Text 4"/>
          <p:cNvSpPr/>
          <p:nvPr/>
        </p:nvSpPr>
        <p:spPr>
          <a:xfrm>
            <a:off x="882015" y="3073360"/>
            <a:ext cx="2205157" cy="275630"/>
          </a:xfrm>
          <a:prstGeom prst="rect">
            <a:avLst/>
          </a:prstGeom>
          <a:noFill/>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Boost Subscriptions</a:t>
            </a:r>
            <a:endParaRPr lang="en-US" sz="1700" dirty="0"/>
          </a:p>
        </p:txBody>
      </p:sp>
      <p:sp>
        <p:nvSpPr>
          <p:cNvPr id="8" name="Text 5"/>
          <p:cNvSpPr/>
          <p:nvPr/>
        </p:nvSpPr>
        <p:spPr>
          <a:xfrm>
            <a:off x="882015" y="3443049"/>
            <a:ext cx="2834402" cy="1599486"/>
          </a:xfrm>
          <a:prstGeom prst="rect">
            <a:avLst/>
          </a:prstGeom>
          <a:noFill/>
        </p:spPr>
        <p:txBody>
          <a:bodyPr wrap="squar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Promote exclusive benefits and incentives for subscribers to increase conversion and retention rates, leveraging the observed correlation between repeat purchases and subscriptions.</a:t>
            </a:r>
            <a:endParaRPr lang="en-US" sz="1350" dirty="0"/>
          </a:p>
        </p:txBody>
      </p:sp>
      <p:sp>
        <p:nvSpPr>
          <p:cNvPr id="9" name="Shape 6"/>
          <p:cNvSpPr/>
          <p:nvPr/>
        </p:nvSpPr>
        <p:spPr>
          <a:xfrm>
            <a:off x="4049554" y="2210991"/>
            <a:ext cx="3187184" cy="3016925"/>
          </a:xfrm>
          <a:prstGeom prst="roundRect">
            <a:avLst>
              <a:gd name="adj" fmla="val 877"/>
            </a:avLst>
          </a:prstGeom>
          <a:solidFill>
            <a:srgbClr val="EEE8DD"/>
          </a:solidFill>
        </p:spPr>
      </p:sp>
      <p:sp>
        <p:nvSpPr>
          <p:cNvPr id="10" name="Shape 7"/>
          <p:cNvSpPr/>
          <p:nvPr/>
        </p:nvSpPr>
        <p:spPr>
          <a:xfrm>
            <a:off x="4225885" y="2387322"/>
            <a:ext cx="529233" cy="529233"/>
          </a:xfrm>
          <a:prstGeom prst="roundRect">
            <a:avLst>
              <a:gd name="adj" fmla="val 17276106"/>
            </a:avLst>
          </a:prstGeom>
          <a:solidFill>
            <a:srgbClr val="D3C5B6"/>
          </a:solidFill>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1380" y="2532817"/>
            <a:ext cx="238125" cy="238125"/>
          </a:xfrm>
          <a:prstGeom prst="rect">
            <a:avLst/>
          </a:prstGeom>
        </p:spPr>
      </p:pic>
      <p:sp>
        <p:nvSpPr>
          <p:cNvPr id="12" name="Text 8"/>
          <p:cNvSpPr/>
          <p:nvPr/>
        </p:nvSpPr>
        <p:spPr>
          <a:xfrm>
            <a:off x="4225885" y="3073360"/>
            <a:ext cx="2834521" cy="551259"/>
          </a:xfrm>
          <a:prstGeom prst="rect">
            <a:avLst/>
          </a:prstGeom>
          <a:noFill/>
        </p:spPr>
        <p:txBody>
          <a:bodyPr wrap="squar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Customer Loyalty Programs</a:t>
            </a:r>
            <a:endParaRPr lang="en-US" sz="1700" dirty="0"/>
          </a:p>
        </p:txBody>
      </p:sp>
      <p:sp>
        <p:nvSpPr>
          <p:cNvPr id="13" name="Text 9"/>
          <p:cNvSpPr/>
          <p:nvPr/>
        </p:nvSpPr>
        <p:spPr>
          <a:xfrm>
            <a:off x="4225885" y="3718679"/>
            <a:ext cx="2834521" cy="1332905"/>
          </a:xfrm>
          <a:prstGeom prst="rect">
            <a:avLst/>
          </a:prstGeom>
          <a:noFill/>
        </p:spPr>
        <p:txBody>
          <a:bodyPr wrap="squar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Implement robust loyalty programs to reward repeat buyers, encouraging them to transition into the "Loyal" customer segment and fostering long-term relationships.</a:t>
            </a:r>
            <a:endParaRPr lang="en-US" sz="1350" dirty="0"/>
          </a:p>
        </p:txBody>
      </p:sp>
      <p:sp>
        <p:nvSpPr>
          <p:cNvPr id="14" name="Shape 10"/>
          <p:cNvSpPr/>
          <p:nvPr/>
        </p:nvSpPr>
        <p:spPr>
          <a:xfrm>
            <a:off x="7393543" y="2210991"/>
            <a:ext cx="3187184" cy="3016925"/>
          </a:xfrm>
          <a:prstGeom prst="roundRect">
            <a:avLst>
              <a:gd name="adj" fmla="val 877"/>
            </a:avLst>
          </a:prstGeom>
          <a:solidFill>
            <a:srgbClr val="EEE8DD"/>
          </a:solidFill>
        </p:spPr>
      </p:sp>
      <p:sp>
        <p:nvSpPr>
          <p:cNvPr id="15" name="Shape 11"/>
          <p:cNvSpPr/>
          <p:nvPr/>
        </p:nvSpPr>
        <p:spPr>
          <a:xfrm>
            <a:off x="7569875" y="2387322"/>
            <a:ext cx="529233" cy="529233"/>
          </a:xfrm>
          <a:prstGeom prst="roundRect">
            <a:avLst>
              <a:gd name="adj" fmla="val 17276106"/>
            </a:avLst>
          </a:prstGeom>
          <a:solidFill>
            <a:srgbClr val="D3C5B6"/>
          </a:solidFill>
        </p:spPr>
      </p:sp>
      <p:pic>
        <p:nvPicPr>
          <p:cNvPr id="1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5369" y="2532817"/>
            <a:ext cx="238125" cy="238125"/>
          </a:xfrm>
          <a:prstGeom prst="rect">
            <a:avLst/>
          </a:prstGeom>
        </p:spPr>
      </p:pic>
      <p:sp>
        <p:nvSpPr>
          <p:cNvPr id="17" name="Text 12"/>
          <p:cNvSpPr/>
          <p:nvPr/>
        </p:nvSpPr>
        <p:spPr>
          <a:xfrm>
            <a:off x="7569875" y="3073360"/>
            <a:ext cx="2532578" cy="275630"/>
          </a:xfrm>
          <a:prstGeom prst="rect">
            <a:avLst/>
          </a:prstGeom>
          <a:noFill/>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Review Discount Policy</a:t>
            </a:r>
            <a:endParaRPr lang="en-US" sz="1700" dirty="0"/>
          </a:p>
        </p:txBody>
      </p:sp>
      <p:sp>
        <p:nvSpPr>
          <p:cNvPr id="18" name="Text 13"/>
          <p:cNvSpPr/>
          <p:nvPr/>
        </p:nvSpPr>
        <p:spPr>
          <a:xfrm>
            <a:off x="7569875" y="3443049"/>
            <a:ext cx="2834521" cy="1599486"/>
          </a:xfrm>
          <a:prstGeom prst="rect">
            <a:avLst/>
          </a:prstGeom>
          <a:noFill/>
        </p:spPr>
        <p:txBody>
          <a:bodyPr wrap="squar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Carefully evaluate the impact of discounts on sales and profit margins. Optimize promotional strategies to balance sales boosts with margin control, especially for discount-dependent products.</a:t>
            </a:r>
            <a:endParaRPr lang="en-US" sz="1350" dirty="0"/>
          </a:p>
        </p:txBody>
      </p:sp>
      <p:sp>
        <p:nvSpPr>
          <p:cNvPr id="19" name="Shape 14"/>
          <p:cNvSpPr/>
          <p:nvPr/>
        </p:nvSpPr>
        <p:spPr>
          <a:xfrm>
            <a:off x="10737533" y="2210991"/>
            <a:ext cx="3187184" cy="3016925"/>
          </a:xfrm>
          <a:prstGeom prst="roundRect">
            <a:avLst>
              <a:gd name="adj" fmla="val 877"/>
            </a:avLst>
          </a:prstGeom>
          <a:solidFill>
            <a:srgbClr val="EEE8DD"/>
          </a:solidFill>
        </p:spPr>
      </p:sp>
      <p:sp>
        <p:nvSpPr>
          <p:cNvPr id="20" name="Shape 15"/>
          <p:cNvSpPr/>
          <p:nvPr/>
        </p:nvSpPr>
        <p:spPr>
          <a:xfrm>
            <a:off x="10913864" y="2387322"/>
            <a:ext cx="529233" cy="529233"/>
          </a:xfrm>
          <a:prstGeom prst="roundRect">
            <a:avLst>
              <a:gd name="adj" fmla="val 17276106"/>
            </a:avLst>
          </a:prstGeom>
          <a:solidFill>
            <a:srgbClr val="D3C5B6"/>
          </a:solidFill>
        </p:spPr>
      </p:sp>
      <p:pic>
        <p:nvPicPr>
          <p:cNvPr id="2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59358" y="2532817"/>
            <a:ext cx="238125" cy="238125"/>
          </a:xfrm>
          <a:prstGeom prst="rect">
            <a:avLst/>
          </a:prstGeom>
        </p:spPr>
      </p:pic>
      <p:sp>
        <p:nvSpPr>
          <p:cNvPr id="22" name="Text 16"/>
          <p:cNvSpPr/>
          <p:nvPr/>
        </p:nvSpPr>
        <p:spPr>
          <a:xfrm>
            <a:off x="10913864" y="3073360"/>
            <a:ext cx="2205157" cy="275630"/>
          </a:xfrm>
          <a:prstGeom prst="rect">
            <a:avLst/>
          </a:prstGeom>
          <a:noFill/>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Product Positioning</a:t>
            </a:r>
            <a:endParaRPr lang="en-US" sz="1700" dirty="0"/>
          </a:p>
        </p:txBody>
      </p:sp>
      <p:sp>
        <p:nvSpPr>
          <p:cNvPr id="23" name="Text 17"/>
          <p:cNvSpPr/>
          <p:nvPr/>
        </p:nvSpPr>
        <p:spPr>
          <a:xfrm>
            <a:off x="10913864" y="3443049"/>
            <a:ext cx="2834521" cy="1332905"/>
          </a:xfrm>
          <a:prstGeom prst="rect">
            <a:avLst/>
          </a:prstGeom>
          <a:noFill/>
        </p:spPr>
        <p:txBody>
          <a:bodyPr wrap="squar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Highlight top-rated and best-selling products in marketing campaigns and on the website to capitalize on their popularity and positive customer perception.</a:t>
            </a:r>
            <a:endParaRPr lang="en-US" sz="1350" dirty="0"/>
          </a:p>
        </p:txBody>
      </p:sp>
      <p:sp>
        <p:nvSpPr>
          <p:cNvPr id="24" name="Shape 18"/>
          <p:cNvSpPr/>
          <p:nvPr/>
        </p:nvSpPr>
        <p:spPr>
          <a:xfrm>
            <a:off x="705683" y="5384721"/>
            <a:ext cx="13219033" cy="1941552"/>
          </a:xfrm>
          <a:prstGeom prst="roundRect">
            <a:avLst>
              <a:gd name="adj" fmla="val 1363"/>
            </a:avLst>
          </a:prstGeom>
          <a:solidFill>
            <a:srgbClr val="EEE8DD"/>
          </a:solidFill>
        </p:spPr>
      </p:sp>
      <p:sp>
        <p:nvSpPr>
          <p:cNvPr id="25" name="Shape 19"/>
          <p:cNvSpPr/>
          <p:nvPr/>
        </p:nvSpPr>
        <p:spPr>
          <a:xfrm>
            <a:off x="882015" y="5561052"/>
            <a:ext cx="529233" cy="529233"/>
          </a:xfrm>
          <a:prstGeom prst="roundRect">
            <a:avLst>
              <a:gd name="adj" fmla="val 17276106"/>
            </a:avLst>
          </a:prstGeom>
          <a:solidFill>
            <a:srgbClr val="D3C5B6"/>
          </a:solidFill>
        </p:spPr>
      </p:sp>
      <p:pic>
        <p:nvPicPr>
          <p:cNvPr id="26"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7509" y="5706547"/>
            <a:ext cx="238125" cy="238125"/>
          </a:xfrm>
          <a:prstGeom prst="rect">
            <a:avLst/>
          </a:prstGeom>
        </p:spPr>
      </p:pic>
      <p:sp>
        <p:nvSpPr>
          <p:cNvPr id="27" name="Text 20"/>
          <p:cNvSpPr/>
          <p:nvPr/>
        </p:nvSpPr>
        <p:spPr>
          <a:xfrm>
            <a:off x="882015" y="6247090"/>
            <a:ext cx="2205157" cy="275630"/>
          </a:xfrm>
          <a:prstGeom prst="rect">
            <a:avLst/>
          </a:prstGeom>
          <a:noFill/>
        </p:spPr>
        <p:txBody>
          <a:bodyPr wrap="none" lIns="0" tIns="0" rIns="0" bIns="0" rtlCol="0" anchor="t"/>
          <a:lstStyle/>
          <a:p>
            <a:pPr marL="0" indent="0" algn="l">
              <a:lnSpc>
                <a:spcPts val="2150"/>
              </a:lnSpc>
              <a:buNone/>
            </a:pPr>
            <a:r>
              <a:rPr lang="en-US" sz="1700" dirty="0">
                <a:solidFill>
                  <a:srgbClr val="746558"/>
                </a:solidFill>
                <a:latin typeface="Gelasio Semi Bold" pitchFamily="34" charset="0"/>
                <a:ea typeface="Gelasio Semi Bold" pitchFamily="34" charset="-122"/>
                <a:cs typeface="Gelasio Semi Bold" pitchFamily="34" charset="-120"/>
              </a:rPr>
              <a:t>Targeted Marketing</a:t>
            </a:r>
            <a:endParaRPr lang="en-US" sz="1700" dirty="0"/>
          </a:p>
        </p:txBody>
      </p:sp>
      <p:sp>
        <p:nvSpPr>
          <p:cNvPr id="28" name="Text 21"/>
          <p:cNvSpPr/>
          <p:nvPr/>
        </p:nvSpPr>
        <p:spPr>
          <a:xfrm>
            <a:off x="882015" y="6616779"/>
            <a:ext cx="12866370" cy="533162"/>
          </a:xfrm>
          <a:prstGeom prst="rect">
            <a:avLst/>
          </a:prstGeom>
          <a:noFill/>
        </p:spPr>
        <p:txBody>
          <a:bodyPr wrap="square" lIns="0" tIns="0" rIns="0" bIns="0" rtlCol="0" anchor="t"/>
          <a:lstStyle/>
          <a:p>
            <a:pPr marL="0" indent="0" algn="l">
              <a:lnSpc>
                <a:spcPts val="2050"/>
              </a:lnSpc>
              <a:buNone/>
            </a:pPr>
            <a:r>
              <a:rPr lang="en-US" sz="1350" dirty="0">
                <a:solidFill>
                  <a:srgbClr val="746558"/>
                </a:solidFill>
                <a:latin typeface="Gelasio" pitchFamily="34" charset="0"/>
                <a:ea typeface="Gelasio" pitchFamily="34" charset="-122"/>
                <a:cs typeface="Gelasio" pitchFamily="34" charset="-120"/>
              </a:rPr>
              <a:t>Focus marketing efforts on high-revenue age groups and customers who prefer express shipping, tailoring messages and offers to resonate with these valuable segments.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6498" y="563761"/>
            <a:ext cx="7583805" cy="1218724"/>
          </a:xfrm>
          <a:prstGeom prst="rect">
            <a:avLst/>
          </a:prstGeom>
          <a:noFill/>
        </p:spPr>
        <p:txBody>
          <a:bodyPr wrap="square" lIns="0" tIns="0" rIns="0" bIns="0" rtlCol="0" anchor="t"/>
          <a:lstStyle/>
          <a:p>
            <a:pPr marL="0" indent="0" algn="l">
              <a:lnSpc>
                <a:spcPts val="4750"/>
              </a:lnSpc>
              <a:buNone/>
            </a:pPr>
            <a:r>
              <a:rPr lang="en-US" sz="3800" dirty="0">
                <a:solidFill>
                  <a:srgbClr val="484237"/>
                </a:solidFill>
                <a:latin typeface="Gelasio Semi Bold" pitchFamily="34" charset="0"/>
                <a:ea typeface="Gelasio Semi Bold" pitchFamily="34" charset="-122"/>
                <a:cs typeface="Gelasio Semi Bold" pitchFamily="34" charset="-120"/>
              </a:rPr>
              <a:t>Dataset Overview: Unpacking the Data</a:t>
            </a:r>
            <a:endParaRPr lang="en-US" sz="3800" dirty="0"/>
          </a:p>
        </p:txBody>
      </p:sp>
      <p:sp>
        <p:nvSpPr>
          <p:cNvPr id="4" name="Text 1"/>
          <p:cNvSpPr/>
          <p:nvPr/>
        </p:nvSpPr>
        <p:spPr>
          <a:xfrm>
            <a:off x="6266498" y="2261473"/>
            <a:ext cx="2437924" cy="304800"/>
          </a:xfrm>
          <a:prstGeom prst="rect">
            <a:avLst/>
          </a:prstGeom>
          <a:noFill/>
        </p:spPr>
        <p:txBody>
          <a:bodyPr wrap="none" lIns="0" tIns="0" rIns="0" bIns="0" rtlCol="0" anchor="t"/>
          <a:lstStyle/>
          <a:p>
            <a:pPr marL="0" indent="0" algn="l">
              <a:lnSpc>
                <a:spcPts val="2350"/>
              </a:lnSpc>
              <a:buNone/>
            </a:pPr>
            <a:r>
              <a:rPr lang="en-US" sz="1900" dirty="0">
                <a:solidFill>
                  <a:srgbClr val="484237"/>
                </a:solidFill>
                <a:latin typeface="Gelasio Semi Bold" pitchFamily="34" charset="0"/>
                <a:ea typeface="Gelasio Semi Bold" pitchFamily="34" charset="-122"/>
                <a:cs typeface="Gelasio Semi Bold" pitchFamily="34" charset="-120"/>
              </a:rPr>
              <a:t>Project Overview</a:t>
            </a:r>
            <a:endParaRPr lang="en-US" sz="1900" dirty="0"/>
          </a:p>
        </p:txBody>
      </p:sp>
      <p:sp>
        <p:nvSpPr>
          <p:cNvPr id="5" name="Text 2"/>
          <p:cNvSpPr/>
          <p:nvPr/>
        </p:nvSpPr>
        <p:spPr>
          <a:xfrm>
            <a:off x="6266498" y="2757845"/>
            <a:ext cx="3554016" cy="2165271"/>
          </a:xfrm>
          <a:prstGeom prst="rect">
            <a:avLst/>
          </a:prstGeom>
          <a:noFill/>
        </p:spPr>
        <p:txBody>
          <a:bodyPr wrap="squar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Our analysis is built upon a rich dataset comprising 3,900 individual purchase records. This extensive data allows for a granular examination of various aspects of customer interactions, from initial product selection to final purchase and beyond.</a:t>
            </a:r>
            <a:endParaRPr lang="en-US" sz="1500" dirty="0"/>
          </a:p>
        </p:txBody>
      </p:sp>
      <p:sp>
        <p:nvSpPr>
          <p:cNvPr id="6" name="Text 3"/>
          <p:cNvSpPr/>
          <p:nvPr/>
        </p:nvSpPr>
        <p:spPr>
          <a:xfrm>
            <a:off x="6266498" y="5095518"/>
            <a:ext cx="3554016" cy="1237298"/>
          </a:xfrm>
          <a:prstGeom prst="rect">
            <a:avLst/>
          </a:prstGeom>
          <a:noFill/>
        </p:spPr>
        <p:txBody>
          <a:bodyPr wrap="squar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The goal is to transform raw transactional data into strategic intelligence, enabling more informed decision-making across the business.</a:t>
            </a:r>
            <a:endParaRPr lang="en-US" sz="1500" dirty="0"/>
          </a:p>
        </p:txBody>
      </p:sp>
      <p:sp>
        <p:nvSpPr>
          <p:cNvPr id="7" name="Text 4"/>
          <p:cNvSpPr/>
          <p:nvPr/>
        </p:nvSpPr>
        <p:spPr>
          <a:xfrm>
            <a:off x="10303907" y="2261473"/>
            <a:ext cx="2437924" cy="304800"/>
          </a:xfrm>
          <a:prstGeom prst="rect">
            <a:avLst/>
          </a:prstGeom>
          <a:noFill/>
        </p:spPr>
        <p:txBody>
          <a:bodyPr wrap="none" lIns="0" tIns="0" rIns="0" bIns="0" rtlCol="0" anchor="t"/>
          <a:lstStyle/>
          <a:p>
            <a:pPr marL="0" indent="0" algn="l">
              <a:lnSpc>
                <a:spcPts val="2350"/>
              </a:lnSpc>
              <a:buNone/>
            </a:pPr>
            <a:r>
              <a:rPr lang="en-US" sz="1900" dirty="0">
                <a:solidFill>
                  <a:srgbClr val="484237"/>
                </a:solidFill>
                <a:latin typeface="Gelasio Semi Bold" pitchFamily="34" charset="0"/>
                <a:ea typeface="Gelasio Semi Bold" pitchFamily="34" charset="-122"/>
                <a:cs typeface="Gelasio Semi Bold" pitchFamily="34" charset="-120"/>
              </a:rPr>
              <a:t>Dataset Summary</a:t>
            </a:r>
            <a:endParaRPr lang="en-US" sz="1900" dirty="0"/>
          </a:p>
        </p:txBody>
      </p:sp>
      <p:sp>
        <p:nvSpPr>
          <p:cNvPr id="8" name="Text 5"/>
          <p:cNvSpPr/>
          <p:nvPr/>
        </p:nvSpPr>
        <p:spPr>
          <a:xfrm>
            <a:off x="10303907" y="2757845"/>
            <a:ext cx="3554016" cy="4640569"/>
          </a:xfrm>
          <a:prstGeom prst="rect">
            <a:avLst/>
          </a:prstGeom>
          <a:noFill/>
        </p:spPr>
        <p:txBody>
          <a:bodyPr wrap="square" lIns="0" tIns="0" rIns="0" bIns="0" rtlCol="0" anchor="t"/>
          <a:lstStyle/>
          <a:p>
            <a:pPr marL="0" indent="0" algn="l">
              <a:lnSpc>
                <a:spcPts val="2400"/>
              </a:lnSpc>
              <a:buSzPct val="100000"/>
              <a:buNone/>
            </a:pPr>
            <a:r>
              <a:rPr lang="en-US" sz="1500" b="1" dirty="0">
                <a:solidFill>
                  <a:srgbClr val="746558"/>
                </a:solidFill>
                <a:latin typeface="Gelasio" pitchFamily="34" charset="0"/>
                <a:ea typeface="Gelasio" pitchFamily="34" charset="-122"/>
                <a:cs typeface="Gelasio" pitchFamily="34" charset="-120"/>
              </a:rPr>
              <a:t>Rows:</a:t>
            </a:r>
            <a:r>
              <a:rPr lang="en-US" sz="1500" dirty="0">
                <a:solidFill>
                  <a:srgbClr val="746558"/>
                </a:solidFill>
                <a:latin typeface="Gelasio" pitchFamily="34" charset="0"/>
                <a:ea typeface="Gelasio" pitchFamily="34" charset="-122"/>
                <a:cs typeface="Gelasio" pitchFamily="34" charset="-120"/>
              </a:rPr>
              <a:t> 3,900</a:t>
            </a:r>
            <a:endParaRPr lang="en-US" sz="1500" dirty="0"/>
          </a:p>
          <a:p>
            <a:pPr marL="0" indent="0" algn="l">
              <a:lnSpc>
                <a:spcPts val="2400"/>
              </a:lnSpc>
              <a:buSzPct val="100000"/>
              <a:buNone/>
            </a:pPr>
            <a:r>
              <a:rPr lang="en-US" sz="1500" b="1" dirty="0">
                <a:solidFill>
                  <a:srgbClr val="746558"/>
                </a:solidFill>
                <a:latin typeface="Gelasio" pitchFamily="34" charset="0"/>
                <a:ea typeface="Gelasio" pitchFamily="34" charset="-122"/>
                <a:cs typeface="Gelasio" pitchFamily="34" charset="-120"/>
              </a:rPr>
              <a:t>Columns:</a:t>
            </a:r>
            <a:r>
              <a:rPr lang="en-US" sz="1500" dirty="0">
                <a:solidFill>
                  <a:srgbClr val="746558"/>
                </a:solidFill>
                <a:latin typeface="Gelasio" pitchFamily="34" charset="0"/>
                <a:ea typeface="Gelasio" pitchFamily="34" charset="-122"/>
                <a:cs typeface="Gelasio" pitchFamily="34" charset="-120"/>
              </a:rPr>
              <a:t> 18</a:t>
            </a:r>
            <a:endParaRPr lang="en-US" sz="1500" dirty="0"/>
          </a:p>
          <a:p>
            <a:pPr marL="0" indent="0" algn="l">
              <a:lnSpc>
                <a:spcPts val="2400"/>
              </a:lnSpc>
              <a:buSzPct val="100000"/>
              <a:buNone/>
            </a:pPr>
            <a:r>
              <a:rPr lang="en-US" sz="1500" b="1" dirty="0">
                <a:solidFill>
                  <a:srgbClr val="746558"/>
                </a:solidFill>
                <a:latin typeface="Gelasio" pitchFamily="34" charset="0"/>
                <a:ea typeface="Gelasio" pitchFamily="34" charset="-122"/>
                <a:cs typeface="Gelasio" pitchFamily="34" charset="-120"/>
              </a:rPr>
              <a:t>Key Features:</a:t>
            </a:r>
            <a:r>
              <a:rPr lang="en-US" sz="1500" dirty="0">
                <a:solidFill>
                  <a:srgbClr val="746558"/>
                </a:solidFill>
                <a:latin typeface="Gelasio" pitchFamily="34" charset="0"/>
                <a:ea typeface="Gelasio" pitchFamily="34" charset="-122"/>
                <a:cs typeface="Gelasio" pitchFamily="34" charset="-120"/>
              </a:rPr>
              <a:t> Customer demographics (Age, Gender, Location, Subscription Status), Purchase details (Item Purchased, Category, Purchase Amount, Season, Size, Color), Shopping behavior (Discount Applied, Promo Code Used, Previous Purchases, Frequency of Purchases, Review Rating, Shipping Type).</a:t>
            </a:r>
            <a:endParaRPr lang="en-US" sz="1500" dirty="0"/>
          </a:p>
          <a:p>
            <a:pPr marL="0" indent="0" algn="l">
              <a:lnSpc>
                <a:spcPts val="2400"/>
              </a:lnSpc>
              <a:buSzPct val="100000"/>
              <a:buNone/>
            </a:pPr>
            <a:r>
              <a:rPr lang="en-US" sz="1500" b="1" dirty="0">
                <a:solidFill>
                  <a:srgbClr val="746558"/>
                </a:solidFill>
                <a:latin typeface="Gelasio" pitchFamily="34" charset="0"/>
                <a:ea typeface="Gelasio" pitchFamily="34" charset="-122"/>
                <a:cs typeface="Gelasio" pitchFamily="34" charset="-120"/>
              </a:rPr>
              <a:t>Missing Data:</a:t>
            </a:r>
            <a:r>
              <a:rPr lang="en-US" sz="1500" dirty="0">
                <a:solidFill>
                  <a:srgbClr val="746558"/>
                </a:solidFill>
                <a:latin typeface="Gelasio" pitchFamily="34" charset="0"/>
                <a:ea typeface="Gelasio" pitchFamily="34" charset="-122"/>
                <a:cs typeface="Gelasio" pitchFamily="34" charset="-120"/>
              </a:rPr>
              <a:t> 37 values in the 'Review Rating' column, which were addressed during data cleaning.</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425535" y="921782"/>
            <a:ext cx="7117199" cy="466725"/>
          </a:xfrm>
          <a:prstGeom prst="rect">
            <a:avLst/>
          </a:prstGeom>
          <a:noFill/>
        </p:spPr>
        <p:txBody>
          <a:bodyPr wrap="none" lIns="0" tIns="0" rIns="0" bIns="0" rtlCol="0" anchor="t"/>
          <a:lstStyle/>
          <a:p>
            <a:pPr marL="0" indent="0" algn="l">
              <a:lnSpc>
                <a:spcPts val="3650"/>
              </a:lnSpc>
              <a:buNone/>
            </a:pPr>
            <a:r>
              <a:rPr lang="en-US" sz="2900" dirty="0">
                <a:solidFill>
                  <a:srgbClr val="484237"/>
                </a:solidFill>
                <a:latin typeface="Gelasio Semi Bold" pitchFamily="34" charset="0"/>
                <a:ea typeface="Gelasio Semi Bold" pitchFamily="34" charset="-122"/>
                <a:cs typeface="Gelasio Semi Bold" pitchFamily="34" charset="-120"/>
              </a:rPr>
              <a:t>Exploratory Data Analysis with Python</a:t>
            </a:r>
            <a:endParaRPr lang="en-US" sz="2900" dirty="0"/>
          </a:p>
        </p:txBody>
      </p:sp>
      <p:sp>
        <p:nvSpPr>
          <p:cNvPr id="3" name="Text 1"/>
          <p:cNvSpPr/>
          <p:nvPr/>
        </p:nvSpPr>
        <p:spPr>
          <a:xfrm>
            <a:off x="1425535" y="1613297"/>
            <a:ext cx="11779210" cy="209431"/>
          </a:xfrm>
          <a:prstGeom prst="rect">
            <a:avLst/>
          </a:prstGeom>
          <a:noFill/>
        </p:spPr>
        <p:txBody>
          <a:bodyPr wrap="non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Our analytical journey began with robust data preparation and cleaning using Python, ensuring the integrity and usability of our dataset.</a:t>
            </a:r>
            <a:endParaRPr lang="en-US" sz="1150" dirty="0"/>
          </a:p>
        </p:txBody>
      </p:sp>
      <p:sp>
        <p:nvSpPr>
          <p:cNvPr id="4" name="Shape 2"/>
          <p:cNvSpPr/>
          <p:nvPr/>
        </p:nvSpPr>
        <p:spPr>
          <a:xfrm>
            <a:off x="1425535" y="2173129"/>
            <a:ext cx="3851434" cy="1706880"/>
          </a:xfrm>
          <a:prstGeom prst="roundRect">
            <a:avLst>
              <a:gd name="adj" fmla="val 4286"/>
            </a:avLst>
          </a:prstGeom>
          <a:solidFill>
            <a:srgbClr val="F9F6F0"/>
          </a:solidFill>
        </p:spPr>
      </p:sp>
      <p:sp>
        <p:nvSpPr>
          <p:cNvPr id="5" name="Shape 3"/>
          <p:cNvSpPr/>
          <p:nvPr/>
        </p:nvSpPr>
        <p:spPr>
          <a:xfrm>
            <a:off x="1425535" y="2157889"/>
            <a:ext cx="3851434" cy="60960"/>
          </a:xfrm>
          <a:prstGeom prst="roundRect">
            <a:avLst>
              <a:gd name="adj" fmla="val 36756"/>
            </a:avLst>
          </a:prstGeom>
          <a:solidFill>
            <a:srgbClr val="D3C5B6"/>
          </a:solidFill>
        </p:spPr>
      </p:sp>
      <p:sp>
        <p:nvSpPr>
          <p:cNvPr id="6" name="Shape 4"/>
          <p:cNvSpPr/>
          <p:nvPr/>
        </p:nvSpPr>
        <p:spPr>
          <a:xfrm>
            <a:off x="3127236" y="1949172"/>
            <a:ext cx="448032" cy="448032"/>
          </a:xfrm>
          <a:prstGeom prst="roundRect">
            <a:avLst>
              <a:gd name="adj" fmla="val 204093"/>
            </a:avLst>
          </a:prstGeom>
          <a:solidFill>
            <a:srgbClr val="D3C5B6"/>
          </a:solidFill>
        </p:spPr>
      </p:sp>
      <p:sp>
        <p:nvSpPr>
          <p:cNvPr id="7" name="Text 5"/>
          <p:cNvSpPr/>
          <p:nvPr/>
        </p:nvSpPr>
        <p:spPr>
          <a:xfrm>
            <a:off x="3261658" y="2061210"/>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1</a:t>
            </a:r>
            <a:endParaRPr lang="en-US" sz="1400" dirty="0"/>
          </a:p>
        </p:txBody>
      </p:sp>
      <p:sp>
        <p:nvSpPr>
          <p:cNvPr id="8" name="Text 6"/>
          <p:cNvSpPr/>
          <p:nvPr/>
        </p:nvSpPr>
        <p:spPr>
          <a:xfrm>
            <a:off x="1590080" y="2546509"/>
            <a:ext cx="1867138"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Data Loading</a:t>
            </a:r>
            <a:endParaRPr lang="en-US" sz="1450" dirty="0"/>
          </a:p>
        </p:txBody>
      </p:sp>
      <p:sp>
        <p:nvSpPr>
          <p:cNvPr id="9" name="Text 7"/>
          <p:cNvSpPr/>
          <p:nvPr/>
        </p:nvSpPr>
        <p:spPr>
          <a:xfrm>
            <a:off x="1590080" y="2847261"/>
            <a:ext cx="3522345" cy="643533"/>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The dataset was efficiently imported into our environment using the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pandas</a:t>
            </a:r>
            <a:r>
              <a:rPr lang="en-US" sz="1150" dirty="0">
                <a:solidFill>
                  <a:srgbClr val="746558"/>
                </a:solidFill>
                <a:latin typeface="Gelasio" pitchFamily="34" charset="0"/>
                <a:ea typeface="Gelasio" pitchFamily="34" charset="-122"/>
                <a:cs typeface="Gelasio" pitchFamily="34" charset="-120"/>
              </a:rPr>
              <a:t> library, a cornerstone for data manipulation in Python.</a:t>
            </a:r>
            <a:endParaRPr lang="en-US" sz="1150" dirty="0"/>
          </a:p>
        </p:txBody>
      </p:sp>
      <p:sp>
        <p:nvSpPr>
          <p:cNvPr id="10" name="Shape 8"/>
          <p:cNvSpPr/>
          <p:nvPr/>
        </p:nvSpPr>
        <p:spPr>
          <a:xfrm>
            <a:off x="5389364" y="2173129"/>
            <a:ext cx="3851434" cy="1706880"/>
          </a:xfrm>
          <a:prstGeom prst="roundRect">
            <a:avLst>
              <a:gd name="adj" fmla="val 4286"/>
            </a:avLst>
          </a:prstGeom>
          <a:solidFill>
            <a:srgbClr val="F9F6F0"/>
          </a:solidFill>
        </p:spPr>
      </p:sp>
      <p:sp>
        <p:nvSpPr>
          <p:cNvPr id="11" name="Shape 9"/>
          <p:cNvSpPr/>
          <p:nvPr/>
        </p:nvSpPr>
        <p:spPr>
          <a:xfrm>
            <a:off x="5389364" y="2157889"/>
            <a:ext cx="3851434" cy="60960"/>
          </a:xfrm>
          <a:prstGeom prst="roundRect">
            <a:avLst>
              <a:gd name="adj" fmla="val 36756"/>
            </a:avLst>
          </a:prstGeom>
          <a:solidFill>
            <a:srgbClr val="D3C5B6"/>
          </a:solidFill>
        </p:spPr>
      </p:sp>
      <p:sp>
        <p:nvSpPr>
          <p:cNvPr id="12" name="Shape 10"/>
          <p:cNvSpPr/>
          <p:nvPr/>
        </p:nvSpPr>
        <p:spPr>
          <a:xfrm>
            <a:off x="7091065" y="1949172"/>
            <a:ext cx="448032" cy="448032"/>
          </a:xfrm>
          <a:prstGeom prst="roundRect">
            <a:avLst>
              <a:gd name="adj" fmla="val 204093"/>
            </a:avLst>
          </a:prstGeom>
          <a:solidFill>
            <a:srgbClr val="D3C5B6"/>
          </a:solidFill>
        </p:spPr>
      </p:sp>
      <p:sp>
        <p:nvSpPr>
          <p:cNvPr id="13" name="Text 11"/>
          <p:cNvSpPr/>
          <p:nvPr/>
        </p:nvSpPr>
        <p:spPr>
          <a:xfrm>
            <a:off x="7225486" y="2061210"/>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2</a:t>
            </a:r>
            <a:endParaRPr lang="en-US" sz="1400" dirty="0"/>
          </a:p>
        </p:txBody>
      </p:sp>
      <p:sp>
        <p:nvSpPr>
          <p:cNvPr id="14" name="Text 12"/>
          <p:cNvSpPr/>
          <p:nvPr/>
        </p:nvSpPr>
        <p:spPr>
          <a:xfrm>
            <a:off x="5553908" y="2546509"/>
            <a:ext cx="1867138"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Initial Exploration</a:t>
            </a:r>
            <a:endParaRPr lang="en-US" sz="1450" dirty="0"/>
          </a:p>
        </p:txBody>
      </p:sp>
      <p:sp>
        <p:nvSpPr>
          <p:cNvPr id="15" name="Text 13"/>
          <p:cNvSpPr/>
          <p:nvPr/>
        </p:nvSpPr>
        <p:spPr>
          <a:xfrm>
            <a:off x="5553908" y="2847261"/>
            <a:ext cx="3522345" cy="868204"/>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We utilized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df.info()</a:t>
            </a:r>
            <a:r>
              <a:rPr lang="en-US" sz="1150" dirty="0">
                <a:solidFill>
                  <a:srgbClr val="746558"/>
                </a:solidFill>
                <a:latin typeface="Gelasio" pitchFamily="34" charset="0"/>
                <a:ea typeface="Gelasio" pitchFamily="34" charset="-122"/>
                <a:cs typeface="Gelasio" pitchFamily="34" charset="-120"/>
              </a:rPr>
              <a:t> to understand the data structure and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.describe()</a:t>
            </a:r>
            <a:r>
              <a:rPr lang="en-US" sz="1150" dirty="0">
                <a:solidFill>
                  <a:srgbClr val="746558"/>
                </a:solidFill>
                <a:latin typeface="Gelasio" pitchFamily="34" charset="0"/>
                <a:ea typeface="Gelasio" pitchFamily="34" charset="-122"/>
                <a:cs typeface="Gelasio" pitchFamily="34" charset="-120"/>
              </a:rPr>
              <a:t> to obtain summary statistics, providing a foundational view of the dataset's characteristics.</a:t>
            </a:r>
            <a:endParaRPr lang="en-US" sz="1150" dirty="0"/>
          </a:p>
        </p:txBody>
      </p:sp>
      <p:sp>
        <p:nvSpPr>
          <p:cNvPr id="16" name="Shape 14"/>
          <p:cNvSpPr/>
          <p:nvPr/>
        </p:nvSpPr>
        <p:spPr>
          <a:xfrm>
            <a:off x="9353193" y="2173129"/>
            <a:ext cx="3851434" cy="1706880"/>
          </a:xfrm>
          <a:prstGeom prst="roundRect">
            <a:avLst>
              <a:gd name="adj" fmla="val 4286"/>
            </a:avLst>
          </a:prstGeom>
          <a:solidFill>
            <a:srgbClr val="F9F6F0"/>
          </a:solidFill>
        </p:spPr>
      </p:sp>
      <p:sp>
        <p:nvSpPr>
          <p:cNvPr id="17" name="Shape 15"/>
          <p:cNvSpPr/>
          <p:nvPr/>
        </p:nvSpPr>
        <p:spPr>
          <a:xfrm>
            <a:off x="9353193" y="2157889"/>
            <a:ext cx="3851434" cy="60960"/>
          </a:xfrm>
          <a:prstGeom prst="roundRect">
            <a:avLst>
              <a:gd name="adj" fmla="val 36756"/>
            </a:avLst>
          </a:prstGeom>
          <a:solidFill>
            <a:srgbClr val="D3C5B6"/>
          </a:solidFill>
        </p:spPr>
      </p:sp>
      <p:sp>
        <p:nvSpPr>
          <p:cNvPr id="18" name="Shape 16"/>
          <p:cNvSpPr/>
          <p:nvPr/>
        </p:nvSpPr>
        <p:spPr>
          <a:xfrm>
            <a:off x="11054894" y="1949172"/>
            <a:ext cx="448032" cy="448032"/>
          </a:xfrm>
          <a:prstGeom prst="roundRect">
            <a:avLst>
              <a:gd name="adj" fmla="val 204093"/>
            </a:avLst>
          </a:prstGeom>
          <a:solidFill>
            <a:srgbClr val="D3C5B6"/>
          </a:solidFill>
        </p:spPr>
      </p:sp>
      <p:sp>
        <p:nvSpPr>
          <p:cNvPr id="19" name="Text 17"/>
          <p:cNvSpPr/>
          <p:nvPr/>
        </p:nvSpPr>
        <p:spPr>
          <a:xfrm>
            <a:off x="11189315" y="2061210"/>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3</a:t>
            </a:r>
            <a:endParaRPr lang="en-US" sz="1400" dirty="0"/>
          </a:p>
        </p:txBody>
      </p:sp>
      <p:sp>
        <p:nvSpPr>
          <p:cNvPr id="20" name="Text 18"/>
          <p:cNvSpPr/>
          <p:nvPr/>
        </p:nvSpPr>
        <p:spPr>
          <a:xfrm>
            <a:off x="9517737" y="2546509"/>
            <a:ext cx="2110859"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Missing Data Handling</a:t>
            </a:r>
            <a:endParaRPr lang="en-US" sz="1450" dirty="0"/>
          </a:p>
        </p:txBody>
      </p:sp>
      <p:sp>
        <p:nvSpPr>
          <p:cNvPr id="21" name="Text 19"/>
          <p:cNvSpPr/>
          <p:nvPr/>
        </p:nvSpPr>
        <p:spPr>
          <a:xfrm>
            <a:off x="9517737" y="2847261"/>
            <a:ext cx="3522345" cy="837724"/>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Null values were identified, and missing entries in the 'Review Rating' column were imputed using the median rating specific to each product category, maintaining data accuracy.</a:t>
            </a:r>
            <a:endParaRPr lang="en-US" sz="1150" dirty="0"/>
          </a:p>
        </p:txBody>
      </p:sp>
      <p:sp>
        <p:nvSpPr>
          <p:cNvPr id="22" name="Shape 20"/>
          <p:cNvSpPr/>
          <p:nvPr/>
        </p:nvSpPr>
        <p:spPr>
          <a:xfrm>
            <a:off x="1425535" y="4216360"/>
            <a:ext cx="3851434" cy="1706880"/>
          </a:xfrm>
          <a:prstGeom prst="roundRect">
            <a:avLst>
              <a:gd name="adj" fmla="val 4286"/>
            </a:avLst>
          </a:prstGeom>
          <a:solidFill>
            <a:srgbClr val="F9F6F0"/>
          </a:solidFill>
        </p:spPr>
      </p:sp>
      <p:sp>
        <p:nvSpPr>
          <p:cNvPr id="23" name="Shape 21"/>
          <p:cNvSpPr/>
          <p:nvPr/>
        </p:nvSpPr>
        <p:spPr>
          <a:xfrm>
            <a:off x="1425535" y="4201120"/>
            <a:ext cx="3851434" cy="60960"/>
          </a:xfrm>
          <a:prstGeom prst="roundRect">
            <a:avLst>
              <a:gd name="adj" fmla="val 36756"/>
            </a:avLst>
          </a:prstGeom>
          <a:solidFill>
            <a:srgbClr val="D3C5B6"/>
          </a:solidFill>
        </p:spPr>
      </p:sp>
      <p:sp>
        <p:nvSpPr>
          <p:cNvPr id="24" name="Shape 22"/>
          <p:cNvSpPr/>
          <p:nvPr/>
        </p:nvSpPr>
        <p:spPr>
          <a:xfrm>
            <a:off x="3127236" y="3992404"/>
            <a:ext cx="448032" cy="448032"/>
          </a:xfrm>
          <a:prstGeom prst="roundRect">
            <a:avLst>
              <a:gd name="adj" fmla="val 204093"/>
            </a:avLst>
          </a:prstGeom>
          <a:solidFill>
            <a:srgbClr val="D3C5B6"/>
          </a:solidFill>
        </p:spPr>
      </p:sp>
      <p:sp>
        <p:nvSpPr>
          <p:cNvPr id="25" name="Text 23"/>
          <p:cNvSpPr/>
          <p:nvPr/>
        </p:nvSpPr>
        <p:spPr>
          <a:xfrm>
            <a:off x="3261658" y="4104442"/>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4</a:t>
            </a:r>
            <a:endParaRPr lang="en-US" sz="1400" dirty="0"/>
          </a:p>
        </p:txBody>
      </p:sp>
      <p:sp>
        <p:nvSpPr>
          <p:cNvPr id="26" name="Text 24"/>
          <p:cNvSpPr/>
          <p:nvPr/>
        </p:nvSpPr>
        <p:spPr>
          <a:xfrm>
            <a:off x="1590080" y="4589740"/>
            <a:ext cx="2258973"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Column Standardization</a:t>
            </a:r>
            <a:endParaRPr lang="en-US" sz="1450" dirty="0"/>
          </a:p>
        </p:txBody>
      </p:sp>
      <p:sp>
        <p:nvSpPr>
          <p:cNvPr id="27" name="Text 25"/>
          <p:cNvSpPr/>
          <p:nvPr/>
        </p:nvSpPr>
        <p:spPr>
          <a:xfrm>
            <a:off x="1590080" y="4890492"/>
            <a:ext cx="3522345" cy="628293"/>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Columns were renamed to 'snake_case' for enhanced readability and consistency, improving documentation and ease of access for future analyses.</a:t>
            </a:r>
            <a:endParaRPr lang="en-US" sz="1150" dirty="0"/>
          </a:p>
        </p:txBody>
      </p:sp>
      <p:sp>
        <p:nvSpPr>
          <p:cNvPr id="28" name="Shape 26"/>
          <p:cNvSpPr/>
          <p:nvPr/>
        </p:nvSpPr>
        <p:spPr>
          <a:xfrm>
            <a:off x="5389364" y="4216360"/>
            <a:ext cx="3851434" cy="1706880"/>
          </a:xfrm>
          <a:prstGeom prst="roundRect">
            <a:avLst>
              <a:gd name="adj" fmla="val 4286"/>
            </a:avLst>
          </a:prstGeom>
          <a:solidFill>
            <a:srgbClr val="F9F6F0"/>
          </a:solidFill>
        </p:spPr>
      </p:sp>
      <p:sp>
        <p:nvSpPr>
          <p:cNvPr id="29" name="Shape 27"/>
          <p:cNvSpPr/>
          <p:nvPr/>
        </p:nvSpPr>
        <p:spPr>
          <a:xfrm>
            <a:off x="5389364" y="4201120"/>
            <a:ext cx="3851434" cy="60960"/>
          </a:xfrm>
          <a:prstGeom prst="roundRect">
            <a:avLst>
              <a:gd name="adj" fmla="val 36756"/>
            </a:avLst>
          </a:prstGeom>
          <a:solidFill>
            <a:srgbClr val="D3C5B6"/>
          </a:solidFill>
        </p:spPr>
      </p:sp>
      <p:sp>
        <p:nvSpPr>
          <p:cNvPr id="30" name="Shape 28"/>
          <p:cNvSpPr/>
          <p:nvPr/>
        </p:nvSpPr>
        <p:spPr>
          <a:xfrm>
            <a:off x="7091065" y="3992404"/>
            <a:ext cx="448032" cy="448032"/>
          </a:xfrm>
          <a:prstGeom prst="roundRect">
            <a:avLst>
              <a:gd name="adj" fmla="val 204093"/>
            </a:avLst>
          </a:prstGeom>
          <a:solidFill>
            <a:srgbClr val="D3C5B6"/>
          </a:solidFill>
        </p:spPr>
      </p:sp>
      <p:sp>
        <p:nvSpPr>
          <p:cNvPr id="31" name="Text 29"/>
          <p:cNvSpPr/>
          <p:nvPr/>
        </p:nvSpPr>
        <p:spPr>
          <a:xfrm>
            <a:off x="7225486" y="4104442"/>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5</a:t>
            </a:r>
            <a:endParaRPr lang="en-US" sz="1400" dirty="0"/>
          </a:p>
        </p:txBody>
      </p:sp>
      <p:sp>
        <p:nvSpPr>
          <p:cNvPr id="32" name="Text 30"/>
          <p:cNvSpPr/>
          <p:nvPr/>
        </p:nvSpPr>
        <p:spPr>
          <a:xfrm>
            <a:off x="5553908" y="4589740"/>
            <a:ext cx="1887260"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Feature Engineering</a:t>
            </a:r>
            <a:endParaRPr lang="en-US" sz="1450" dirty="0"/>
          </a:p>
        </p:txBody>
      </p:sp>
      <p:sp>
        <p:nvSpPr>
          <p:cNvPr id="33" name="Text 31"/>
          <p:cNvSpPr/>
          <p:nvPr/>
        </p:nvSpPr>
        <p:spPr>
          <a:xfrm>
            <a:off x="5553908" y="4890492"/>
            <a:ext cx="3522345" cy="868204"/>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New features such as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age_group</a:t>
            </a:r>
            <a:r>
              <a:rPr lang="en-US" sz="1150" dirty="0">
                <a:solidFill>
                  <a:srgbClr val="746558"/>
                </a:solidFill>
                <a:latin typeface="Gelasio" pitchFamily="34" charset="0"/>
                <a:ea typeface="Gelasio" pitchFamily="34" charset="-122"/>
                <a:cs typeface="Gelasio" pitchFamily="34" charset="-120"/>
              </a:rPr>
              <a:t> (by binning customer ages) and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purchase_frequency_days</a:t>
            </a:r>
            <a:r>
              <a:rPr lang="en-US" sz="1150" dirty="0">
                <a:solidFill>
                  <a:srgbClr val="746558"/>
                </a:solidFill>
                <a:latin typeface="Gelasio" pitchFamily="34" charset="0"/>
                <a:ea typeface="Gelasio" pitchFamily="34" charset="-122"/>
                <a:cs typeface="Gelasio" pitchFamily="34" charset="-120"/>
              </a:rPr>
              <a:t> (derived from purchase data) were created to enrich our analytical capabilities.</a:t>
            </a:r>
            <a:endParaRPr lang="en-US" sz="1150" dirty="0"/>
          </a:p>
        </p:txBody>
      </p:sp>
      <p:sp>
        <p:nvSpPr>
          <p:cNvPr id="34" name="Shape 32"/>
          <p:cNvSpPr/>
          <p:nvPr/>
        </p:nvSpPr>
        <p:spPr>
          <a:xfrm>
            <a:off x="9353193" y="4216360"/>
            <a:ext cx="3851434" cy="1706880"/>
          </a:xfrm>
          <a:prstGeom prst="roundRect">
            <a:avLst>
              <a:gd name="adj" fmla="val 4286"/>
            </a:avLst>
          </a:prstGeom>
          <a:solidFill>
            <a:srgbClr val="F9F6F0"/>
          </a:solidFill>
        </p:spPr>
      </p:sp>
      <p:sp>
        <p:nvSpPr>
          <p:cNvPr id="35" name="Shape 33"/>
          <p:cNvSpPr/>
          <p:nvPr/>
        </p:nvSpPr>
        <p:spPr>
          <a:xfrm>
            <a:off x="9353193" y="4201120"/>
            <a:ext cx="3851434" cy="60960"/>
          </a:xfrm>
          <a:prstGeom prst="roundRect">
            <a:avLst>
              <a:gd name="adj" fmla="val 36756"/>
            </a:avLst>
          </a:prstGeom>
          <a:solidFill>
            <a:srgbClr val="D3C5B6"/>
          </a:solidFill>
        </p:spPr>
      </p:sp>
      <p:sp>
        <p:nvSpPr>
          <p:cNvPr id="36" name="Shape 34"/>
          <p:cNvSpPr/>
          <p:nvPr/>
        </p:nvSpPr>
        <p:spPr>
          <a:xfrm>
            <a:off x="11054894" y="3992404"/>
            <a:ext cx="448032" cy="448032"/>
          </a:xfrm>
          <a:prstGeom prst="roundRect">
            <a:avLst>
              <a:gd name="adj" fmla="val 204093"/>
            </a:avLst>
          </a:prstGeom>
          <a:solidFill>
            <a:srgbClr val="D3C5B6"/>
          </a:solidFill>
        </p:spPr>
      </p:sp>
      <p:sp>
        <p:nvSpPr>
          <p:cNvPr id="37" name="Text 35"/>
          <p:cNvSpPr/>
          <p:nvPr/>
        </p:nvSpPr>
        <p:spPr>
          <a:xfrm>
            <a:off x="11189315" y="4104442"/>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6</a:t>
            </a:r>
            <a:endParaRPr lang="en-US" sz="1400" dirty="0"/>
          </a:p>
        </p:txBody>
      </p:sp>
      <p:sp>
        <p:nvSpPr>
          <p:cNvPr id="38" name="Text 36"/>
          <p:cNvSpPr/>
          <p:nvPr/>
        </p:nvSpPr>
        <p:spPr>
          <a:xfrm>
            <a:off x="9517737" y="4589740"/>
            <a:ext cx="2189559"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Data Consistency Check</a:t>
            </a:r>
            <a:endParaRPr lang="en-US" sz="1450" dirty="0"/>
          </a:p>
        </p:txBody>
      </p:sp>
      <p:sp>
        <p:nvSpPr>
          <p:cNvPr id="39" name="Text 37"/>
          <p:cNvSpPr/>
          <p:nvPr/>
        </p:nvSpPr>
        <p:spPr>
          <a:xfrm>
            <a:off x="9517737" y="4890492"/>
            <a:ext cx="3522345" cy="868204"/>
          </a:xfrm>
          <a:prstGeom prst="rect">
            <a:avLst/>
          </a:prstGeom>
          <a:noFill/>
        </p:spPr>
        <p:txBody>
          <a:bodyPr wrap="squar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A thorough check for redundancy between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discount_applied</a:t>
            </a:r>
            <a:r>
              <a:rPr lang="en-US" sz="1150" dirty="0">
                <a:solidFill>
                  <a:srgbClr val="746558"/>
                </a:solidFill>
                <a:latin typeface="Gelasio" pitchFamily="34" charset="0"/>
                <a:ea typeface="Gelasio" pitchFamily="34" charset="-122"/>
                <a:cs typeface="Gelasio" pitchFamily="34" charset="-120"/>
              </a:rPr>
              <a:t> and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promo_code_used</a:t>
            </a:r>
            <a:r>
              <a:rPr lang="en-US" sz="1150" dirty="0">
                <a:solidFill>
                  <a:srgbClr val="746558"/>
                </a:solidFill>
                <a:latin typeface="Gelasio" pitchFamily="34" charset="0"/>
                <a:ea typeface="Gelasio" pitchFamily="34" charset="-122"/>
                <a:cs typeface="Gelasio" pitchFamily="34" charset="-120"/>
              </a:rPr>
              <a:t> led to the dropping of </a:t>
            </a:r>
            <a:r>
              <a:rPr lang="en-US" sz="1150" dirty="0">
                <a:solidFill>
                  <a:srgbClr val="746558"/>
                </a:solidFill>
                <a:highlight>
                  <a:srgbClr val="ECE9E3"/>
                </a:highlight>
                <a:latin typeface="Consolas" panose="020B0609020204030204" pitchFamily="34" charset="0"/>
                <a:ea typeface="Consolas" panose="020B0609020204030204" pitchFamily="34" charset="-122"/>
                <a:cs typeface="Consolas" panose="020B0609020204030204" pitchFamily="34" charset="-120"/>
              </a:rPr>
              <a:t>promo_code_used</a:t>
            </a:r>
            <a:r>
              <a:rPr lang="en-US" sz="1150" dirty="0">
                <a:solidFill>
                  <a:srgbClr val="746558"/>
                </a:solidFill>
                <a:latin typeface="Gelasio" pitchFamily="34" charset="0"/>
                <a:ea typeface="Gelasio" pitchFamily="34" charset="-122"/>
                <a:cs typeface="Gelasio" pitchFamily="34" charset="-120"/>
              </a:rPr>
              <a:t>, streamlining the dataset.</a:t>
            </a:r>
            <a:endParaRPr lang="en-US" sz="1150" dirty="0"/>
          </a:p>
        </p:txBody>
      </p:sp>
      <p:sp>
        <p:nvSpPr>
          <p:cNvPr id="40" name="Shape 38"/>
          <p:cNvSpPr/>
          <p:nvPr/>
        </p:nvSpPr>
        <p:spPr>
          <a:xfrm>
            <a:off x="1425535" y="6259592"/>
            <a:ext cx="11779091" cy="1048107"/>
          </a:xfrm>
          <a:prstGeom prst="roundRect">
            <a:avLst>
              <a:gd name="adj" fmla="val 6979"/>
            </a:avLst>
          </a:prstGeom>
          <a:solidFill>
            <a:srgbClr val="F9F6F0"/>
          </a:solidFill>
        </p:spPr>
      </p:sp>
      <p:sp>
        <p:nvSpPr>
          <p:cNvPr id="41" name="Shape 39"/>
          <p:cNvSpPr/>
          <p:nvPr/>
        </p:nvSpPr>
        <p:spPr>
          <a:xfrm>
            <a:off x="1425535" y="6244352"/>
            <a:ext cx="11779091" cy="60960"/>
          </a:xfrm>
          <a:prstGeom prst="roundRect">
            <a:avLst>
              <a:gd name="adj" fmla="val 36756"/>
            </a:avLst>
          </a:prstGeom>
          <a:solidFill>
            <a:srgbClr val="D3C5B6"/>
          </a:solidFill>
        </p:spPr>
      </p:sp>
      <p:sp>
        <p:nvSpPr>
          <p:cNvPr id="42" name="Shape 40"/>
          <p:cNvSpPr/>
          <p:nvPr/>
        </p:nvSpPr>
        <p:spPr>
          <a:xfrm>
            <a:off x="7091065" y="6035635"/>
            <a:ext cx="448032" cy="448032"/>
          </a:xfrm>
          <a:prstGeom prst="roundRect">
            <a:avLst>
              <a:gd name="adj" fmla="val 204093"/>
            </a:avLst>
          </a:prstGeom>
          <a:solidFill>
            <a:srgbClr val="D3C5B6"/>
          </a:solidFill>
        </p:spPr>
      </p:sp>
      <p:sp>
        <p:nvSpPr>
          <p:cNvPr id="43" name="Text 41"/>
          <p:cNvSpPr/>
          <p:nvPr/>
        </p:nvSpPr>
        <p:spPr>
          <a:xfrm>
            <a:off x="7225486" y="6147673"/>
            <a:ext cx="179189" cy="223957"/>
          </a:xfrm>
          <a:prstGeom prst="rect">
            <a:avLst/>
          </a:prstGeom>
          <a:noFill/>
        </p:spPr>
        <p:txBody>
          <a:bodyPr wrap="none" lIns="0" tIns="0" rIns="0" bIns="0" rtlCol="0" anchor="t"/>
          <a:lstStyle/>
          <a:p>
            <a:pPr marL="0" indent="0" algn="l">
              <a:lnSpc>
                <a:spcPts val="1950"/>
              </a:lnSpc>
              <a:buNone/>
            </a:pPr>
            <a:r>
              <a:rPr lang="en-US" sz="1400" dirty="0">
                <a:solidFill>
                  <a:srgbClr val="000000"/>
                </a:solidFill>
                <a:latin typeface="Gelasio Semi Bold" pitchFamily="34" charset="0"/>
                <a:ea typeface="Gelasio Semi Bold" pitchFamily="34" charset="-122"/>
                <a:cs typeface="Gelasio Semi Bold" pitchFamily="34" charset="-120"/>
              </a:rPr>
              <a:t>7</a:t>
            </a:r>
            <a:endParaRPr lang="en-US" sz="1400" dirty="0"/>
          </a:p>
        </p:txBody>
      </p:sp>
      <p:sp>
        <p:nvSpPr>
          <p:cNvPr id="44" name="Text 42"/>
          <p:cNvSpPr/>
          <p:nvPr/>
        </p:nvSpPr>
        <p:spPr>
          <a:xfrm>
            <a:off x="1590080" y="6632972"/>
            <a:ext cx="1942267" cy="233363"/>
          </a:xfrm>
          <a:prstGeom prst="rect">
            <a:avLst/>
          </a:prstGeom>
          <a:noFill/>
        </p:spPr>
        <p:txBody>
          <a:bodyPr wrap="none" lIns="0" tIns="0" rIns="0" bIns="0" rtlCol="0" anchor="t"/>
          <a:lstStyle/>
          <a:p>
            <a:pPr marL="0" indent="0" algn="l">
              <a:lnSpc>
                <a:spcPts val="1800"/>
              </a:lnSpc>
              <a:buNone/>
            </a:pPr>
            <a:r>
              <a:rPr lang="en-US" sz="1450" dirty="0">
                <a:solidFill>
                  <a:srgbClr val="746558"/>
                </a:solidFill>
                <a:latin typeface="Gelasio Semi Bold" pitchFamily="34" charset="0"/>
                <a:ea typeface="Gelasio Semi Bold" pitchFamily="34" charset="-122"/>
                <a:cs typeface="Gelasio Semi Bold" pitchFamily="34" charset="-120"/>
              </a:rPr>
              <a:t>Database Integration</a:t>
            </a:r>
            <a:endParaRPr lang="en-US" sz="1450" dirty="0"/>
          </a:p>
        </p:txBody>
      </p:sp>
      <p:sp>
        <p:nvSpPr>
          <p:cNvPr id="45" name="Text 43"/>
          <p:cNvSpPr/>
          <p:nvPr/>
        </p:nvSpPr>
        <p:spPr>
          <a:xfrm>
            <a:off x="1590080" y="6933724"/>
            <a:ext cx="11450003" cy="209431"/>
          </a:xfrm>
          <a:prstGeom prst="rect">
            <a:avLst/>
          </a:prstGeom>
          <a:noFill/>
        </p:spPr>
        <p:txBody>
          <a:bodyPr wrap="none" lIns="0" tIns="0" rIns="0" bIns="0" rtlCol="0" anchor="t"/>
          <a:lstStyle/>
          <a:p>
            <a:pPr marL="0" indent="0" algn="l">
              <a:lnSpc>
                <a:spcPts val="1600"/>
              </a:lnSpc>
              <a:buNone/>
            </a:pPr>
            <a:r>
              <a:rPr lang="en-US" sz="1150" dirty="0">
                <a:solidFill>
                  <a:srgbClr val="746558"/>
                </a:solidFill>
                <a:latin typeface="Gelasio" pitchFamily="34" charset="0"/>
                <a:ea typeface="Gelasio" pitchFamily="34" charset="-122"/>
                <a:cs typeface="Gelasio" pitchFamily="34" charset="-120"/>
              </a:rPr>
              <a:t>The cleaned DataFrame was seamlessly connected to a PostgreSQL database, preparing it for advanced SQL-based analysis.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5474" y="450413"/>
            <a:ext cx="9614773" cy="505658"/>
          </a:xfrm>
          <a:prstGeom prst="rect">
            <a:avLst/>
          </a:prstGeom>
          <a:noFill/>
        </p:spPr>
        <p:txBody>
          <a:bodyPr wrap="none" lIns="0" tIns="0" rIns="0" bIns="0" rtlCol="0" anchor="t"/>
          <a:lstStyle/>
          <a:p>
            <a:pPr marL="0" indent="0" algn="l">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Data Analysis with SQL: Key Business Questions</a:t>
            </a:r>
            <a:endParaRPr lang="en-US" sz="3150" dirty="0"/>
          </a:p>
        </p:txBody>
      </p:sp>
      <p:sp>
        <p:nvSpPr>
          <p:cNvPr id="3" name="Text 1"/>
          <p:cNvSpPr/>
          <p:nvPr/>
        </p:nvSpPr>
        <p:spPr>
          <a:xfrm>
            <a:off x="935474" y="1219795"/>
            <a:ext cx="12759452" cy="234910"/>
          </a:xfrm>
          <a:prstGeom prst="rect">
            <a:avLst/>
          </a:prstGeom>
          <a:noFill/>
        </p:spPr>
        <p:txBody>
          <a:bodyPr wrap="none" lIns="0" tIns="0" rIns="0" bIns="0" rtlCol="0" anchor="t"/>
          <a:lstStyle/>
          <a:p>
            <a:pPr marL="0" indent="0" algn="l">
              <a:lnSpc>
                <a:spcPts val="1850"/>
              </a:lnSpc>
              <a:buNone/>
            </a:pPr>
            <a:r>
              <a:rPr lang="en-US" sz="1250" dirty="0">
                <a:solidFill>
                  <a:srgbClr val="746558"/>
                </a:solidFill>
                <a:latin typeface="Gelasio" pitchFamily="34" charset="0"/>
                <a:ea typeface="Gelasio" pitchFamily="34" charset="-122"/>
                <a:cs typeface="Gelasio" pitchFamily="34" charset="-120"/>
              </a:rPr>
              <a:t>Structured analysis in PostgreSQL provided answers to critical business questions, offering a deeper understanding of customer behavior.</a:t>
            </a:r>
            <a:endParaRPr lang="en-US" sz="1250" dirty="0"/>
          </a:p>
        </p:txBody>
      </p:sp>
      <p:sp>
        <p:nvSpPr>
          <p:cNvPr id="4" name="Text 2"/>
          <p:cNvSpPr/>
          <p:nvPr/>
        </p:nvSpPr>
        <p:spPr>
          <a:xfrm>
            <a:off x="935474" y="1734860"/>
            <a:ext cx="2022515" cy="252770"/>
          </a:xfrm>
          <a:prstGeom prst="rect">
            <a:avLst/>
          </a:prstGeom>
          <a:noFill/>
        </p:spPr>
        <p:txBody>
          <a:bodyPr wrap="none" lIns="0" tIns="0" rIns="0" bIns="0" rtlCol="0" anchor="t"/>
          <a:lstStyle/>
          <a:p>
            <a:pPr marL="0" indent="0" algn="l">
              <a:lnSpc>
                <a:spcPts val="1950"/>
              </a:lnSpc>
              <a:buNone/>
            </a:pPr>
            <a:r>
              <a:rPr lang="en-US" sz="1550" dirty="0">
                <a:solidFill>
                  <a:srgbClr val="484237"/>
                </a:solidFill>
                <a:latin typeface="Gelasio Semi Bold" pitchFamily="34" charset="0"/>
                <a:ea typeface="Gelasio Semi Bold" pitchFamily="34" charset="-122"/>
                <a:cs typeface="Gelasio Semi Bold" pitchFamily="34" charset="-120"/>
              </a:rPr>
              <a:t>Revenue by Gender</a:t>
            </a:r>
            <a:endParaRPr lang="en-US" sz="1550" dirty="0"/>
          </a:p>
        </p:txBody>
      </p:sp>
      <p:sp>
        <p:nvSpPr>
          <p:cNvPr id="5" name="Text 3"/>
          <p:cNvSpPr/>
          <p:nvPr/>
        </p:nvSpPr>
        <p:spPr>
          <a:xfrm>
            <a:off x="935474" y="2119432"/>
            <a:ext cx="4209336" cy="469821"/>
          </a:xfrm>
          <a:prstGeom prst="rect">
            <a:avLst/>
          </a:prstGeom>
          <a:noFill/>
        </p:spPr>
        <p:txBody>
          <a:bodyPr wrap="square" lIns="0" tIns="0" rIns="0" bIns="0" rtlCol="0" anchor="t"/>
          <a:lstStyle/>
          <a:p>
            <a:pPr marL="0" indent="0" algn="l">
              <a:lnSpc>
                <a:spcPts val="1850"/>
              </a:lnSpc>
              <a:buNone/>
            </a:pPr>
            <a:r>
              <a:rPr lang="en-US" sz="1250" dirty="0">
                <a:solidFill>
                  <a:srgbClr val="746558"/>
                </a:solidFill>
                <a:latin typeface="Gelasio" pitchFamily="34" charset="0"/>
                <a:ea typeface="Gelasio" pitchFamily="34" charset="-122"/>
                <a:cs typeface="Gelasio" pitchFamily="34" charset="-120"/>
              </a:rPr>
              <a:t>Comparing total revenue generated by male vs. female customers revealed significant differences:</a:t>
            </a:r>
            <a:endParaRPr lang="en-US" sz="1250" dirty="0"/>
          </a:p>
        </p:txBody>
      </p:sp>
      <p:pic>
        <p:nvPicPr>
          <p:cNvPr id="6" name="Image 0" descr="preencoded.png"/>
          <p:cNvPicPr>
            <a:picLocks noChangeAspect="1"/>
          </p:cNvPicPr>
          <p:nvPr/>
        </p:nvPicPr>
        <p:blipFill>
          <a:blip r:embed="rId1"/>
          <a:stretch>
            <a:fillRect/>
          </a:stretch>
        </p:blipFill>
        <p:spPr>
          <a:xfrm>
            <a:off x="935474" y="2737604"/>
            <a:ext cx="4209336" cy="2164913"/>
          </a:xfrm>
          <a:prstGeom prst="rect">
            <a:avLst/>
          </a:prstGeom>
        </p:spPr>
      </p:pic>
      <p:sp>
        <p:nvSpPr>
          <p:cNvPr id="7" name="Shape 4"/>
          <p:cNvSpPr/>
          <p:nvPr/>
        </p:nvSpPr>
        <p:spPr>
          <a:xfrm>
            <a:off x="2217777" y="4932998"/>
            <a:ext cx="161806" cy="161806"/>
          </a:xfrm>
          <a:prstGeom prst="roundRect">
            <a:avLst>
              <a:gd name="adj" fmla="val 11302"/>
            </a:avLst>
          </a:prstGeom>
          <a:solidFill>
            <a:srgbClr val="30271D"/>
          </a:solidFill>
        </p:spPr>
      </p:sp>
      <p:sp>
        <p:nvSpPr>
          <p:cNvPr id="8" name="Text 5"/>
          <p:cNvSpPr/>
          <p:nvPr/>
        </p:nvSpPr>
        <p:spPr>
          <a:xfrm>
            <a:off x="2440543" y="4932998"/>
            <a:ext cx="523399" cy="161806"/>
          </a:xfrm>
          <a:prstGeom prst="rect">
            <a:avLst/>
          </a:prstGeom>
          <a:noFill/>
        </p:spPr>
        <p:txBody>
          <a:bodyPr wrap="none" lIns="0" tIns="0" rIns="0" bIns="0" rtlCol="0" anchor="t"/>
          <a:lstStyle/>
          <a:p>
            <a:pPr marL="0" indent="0" algn="l">
              <a:lnSpc>
                <a:spcPts val="1250"/>
              </a:lnSpc>
              <a:buNone/>
            </a:pPr>
            <a:r>
              <a:rPr lang="en-US" sz="1250" dirty="0">
                <a:solidFill>
                  <a:srgbClr val="746558"/>
                </a:solidFill>
                <a:latin typeface="Gelasio" pitchFamily="34" charset="0"/>
                <a:ea typeface="Gelasio" pitchFamily="34" charset="-122"/>
                <a:cs typeface="Gelasio" pitchFamily="34" charset="-120"/>
              </a:rPr>
              <a:t>Female</a:t>
            </a:r>
            <a:endParaRPr lang="en-US" sz="1250" dirty="0"/>
          </a:p>
        </p:txBody>
      </p:sp>
      <p:sp>
        <p:nvSpPr>
          <p:cNvPr id="9" name="Shape 6"/>
          <p:cNvSpPr/>
          <p:nvPr/>
        </p:nvSpPr>
        <p:spPr>
          <a:xfrm>
            <a:off x="3116342" y="4932998"/>
            <a:ext cx="161806" cy="161806"/>
          </a:xfrm>
          <a:prstGeom prst="roundRect">
            <a:avLst>
              <a:gd name="adj" fmla="val 11302"/>
            </a:avLst>
          </a:prstGeom>
          <a:solidFill>
            <a:srgbClr val="9C7E5E"/>
          </a:solidFill>
        </p:spPr>
      </p:sp>
      <p:sp>
        <p:nvSpPr>
          <p:cNvPr id="10" name="Text 7"/>
          <p:cNvSpPr/>
          <p:nvPr/>
        </p:nvSpPr>
        <p:spPr>
          <a:xfrm>
            <a:off x="3339108" y="4932998"/>
            <a:ext cx="355878" cy="161806"/>
          </a:xfrm>
          <a:prstGeom prst="rect">
            <a:avLst/>
          </a:prstGeom>
          <a:noFill/>
        </p:spPr>
        <p:txBody>
          <a:bodyPr wrap="none" lIns="0" tIns="0" rIns="0" bIns="0" rtlCol="0" anchor="t"/>
          <a:lstStyle/>
          <a:p>
            <a:pPr marL="0" indent="0" algn="l">
              <a:lnSpc>
                <a:spcPts val="1250"/>
              </a:lnSpc>
              <a:buNone/>
            </a:pPr>
            <a:r>
              <a:rPr lang="en-US" sz="1250" dirty="0">
                <a:solidFill>
                  <a:srgbClr val="746558"/>
                </a:solidFill>
                <a:latin typeface="Gelasio" pitchFamily="34" charset="0"/>
                <a:ea typeface="Gelasio" pitchFamily="34" charset="-122"/>
                <a:cs typeface="Gelasio" pitchFamily="34" charset="-120"/>
              </a:rPr>
              <a:t>Male</a:t>
            </a:r>
            <a:endParaRPr lang="en-US" sz="1250" dirty="0"/>
          </a:p>
        </p:txBody>
      </p:sp>
      <p:sp>
        <p:nvSpPr>
          <p:cNvPr id="11" name="Text 8"/>
          <p:cNvSpPr/>
          <p:nvPr/>
        </p:nvSpPr>
        <p:spPr>
          <a:xfrm>
            <a:off x="5547003" y="1734860"/>
            <a:ext cx="3072408" cy="252770"/>
          </a:xfrm>
          <a:prstGeom prst="rect">
            <a:avLst/>
          </a:prstGeom>
          <a:noFill/>
        </p:spPr>
        <p:txBody>
          <a:bodyPr wrap="none" lIns="0" tIns="0" rIns="0" bIns="0" rtlCol="0" anchor="t"/>
          <a:lstStyle/>
          <a:p>
            <a:pPr marL="0" indent="0" algn="l">
              <a:lnSpc>
                <a:spcPts val="1950"/>
              </a:lnSpc>
              <a:buNone/>
            </a:pPr>
            <a:r>
              <a:rPr lang="en-US" sz="1550" dirty="0">
                <a:solidFill>
                  <a:srgbClr val="484237"/>
                </a:solidFill>
                <a:latin typeface="Gelasio Semi Bold" pitchFamily="34" charset="0"/>
                <a:ea typeface="Gelasio Semi Bold" pitchFamily="34" charset="-122"/>
                <a:cs typeface="Gelasio Semi Bold" pitchFamily="34" charset="-120"/>
              </a:rPr>
              <a:t>High-Spending Discount Users</a:t>
            </a:r>
            <a:endParaRPr lang="en-US" sz="1550" dirty="0"/>
          </a:p>
        </p:txBody>
      </p:sp>
      <p:sp>
        <p:nvSpPr>
          <p:cNvPr id="12" name="Text 9"/>
          <p:cNvSpPr/>
          <p:nvPr/>
        </p:nvSpPr>
        <p:spPr>
          <a:xfrm>
            <a:off x="5547003" y="2119432"/>
            <a:ext cx="8155543" cy="469821"/>
          </a:xfrm>
          <a:prstGeom prst="rect">
            <a:avLst/>
          </a:prstGeom>
          <a:noFill/>
        </p:spPr>
        <p:txBody>
          <a:bodyPr wrap="square" lIns="0" tIns="0" rIns="0" bIns="0" rtlCol="0" anchor="t"/>
          <a:lstStyle/>
          <a:p>
            <a:pPr marL="0" indent="0" algn="l">
              <a:lnSpc>
                <a:spcPts val="1850"/>
              </a:lnSpc>
              <a:buNone/>
            </a:pPr>
            <a:r>
              <a:rPr lang="en-US" sz="1250" dirty="0">
                <a:solidFill>
                  <a:srgbClr val="746558"/>
                </a:solidFill>
                <a:latin typeface="Gelasio" pitchFamily="34" charset="0"/>
                <a:ea typeface="Gelasio" pitchFamily="34" charset="-122"/>
                <a:cs typeface="Gelasio" pitchFamily="34" charset="-120"/>
              </a:rPr>
              <a:t>Identified 839 customers who utilized discounts yet maintained above-average purchase amounts, highlighting a valuable segment.</a:t>
            </a:r>
            <a:endParaRPr lang="en-US" sz="1250" dirty="0"/>
          </a:p>
        </p:txBody>
      </p:sp>
      <p:pic>
        <p:nvPicPr>
          <p:cNvPr id="13" name="Image 1" descr="preencoded.png"/>
          <p:cNvPicPr>
            <a:picLocks noChangeAspect="1"/>
          </p:cNvPicPr>
          <p:nvPr/>
        </p:nvPicPr>
        <p:blipFill>
          <a:blip r:embed="rId2"/>
          <a:stretch>
            <a:fillRect/>
          </a:stretch>
        </p:blipFill>
        <p:spPr>
          <a:xfrm>
            <a:off x="5547003" y="2737604"/>
            <a:ext cx="8155543" cy="48932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307783" y="457795"/>
            <a:ext cx="8237339" cy="476012"/>
          </a:xfrm>
          <a:prstGeom prst="rect">
            <a:avLst/>
          </a:prstGeom>
          <a:noFill/>
        </p:spPr>
        <p:txBody>
          <a:bodyPr wrap="none" lIns="0" tIns="0" rIns="0" bIns="0" rtlCol="0" anchor="t"/>
          <a:lstStyle/>
          <a:p>
            <a:pPr marL="0" indent="0" algn="l">
              <a:lnSpc>
                <a:spcPts val="3700"/>
              </a:lnSpc>
              <a:buNone/>
            </a:pPr>
            <a:r>
              <a:rPr lang="en-US" sz="2950" dirty="0">
                <a:solidFill>
                  <a:srgbClr val="484237"/>
                </a:solidFill>
                <a:latin typeface="Gelasio Semi Bold" pitchFamily="34" charset="0"/>
                <a:ea typeface="Gelasio Semi Bold" pitchFamily="34" charset="-122"/>
                <a:cs typeface="Gelasio Semi Bold" pitchFamily="34" charset="-120"/>
              </a:rPr>
              <a:t>Product Performance and Shipping Insights</a:t>
            </a:r>
            <a:endParaRPr lang="en-US" sz="2950" dirty="0"/>
          </a:p>
        </p:txBody>
      </p:sp>
      <p:sp>
        <p:nvSpPr>
          <p:cNvPr id="3" name="Text 1"/>
          <p:cNvSpPr/>
          <p:nvPr/>
        </p:nvSpPr>
        <p:spPr>
          <a:xfrm>
            <a:off x="1307783" y="2931438"/>
            <a:ext cx="2348151" cy="238125"/>
          </a:xfrm>
          <a:prstGeom prst="rect">
            <a:avLst/>
          </a:prstGeom>
          <a:noFill/>
        </p:spPr>
        <p:txBody>
          <a:bodyPr wrap="none" lIns="0" tIns="0" rIns="0" bIns="0" rtlCol="0" anchor="t"/>
          <a:lstStyle/>
          <a:p>
            <a:pPr marL="0" indent="0" algn="l">
              <a:lnSpc>
                <a:spcPts val="1850"/>
              </a:lnSpc>
              <a:buNone/>
            </a:pPr>
            <a:r>
              <a:rPr lang="en-US" sz="1450" dirty="0">
                <a:solidFill>
                  <a:srgbClr val="484237"/>
                </a:solidFill>
                <a:latin typeface="Gelasio Semi Bold" pitchFamily="34" charset="0"/>
                <a:ea typeface="Gelasio Semi Bold" pitchFamily="34" charset="-122"/>
                <a:cs typeface="Gelasio Semi Bold" pitchFamily="34" charset="-120"/>
              </a:rPr>
              <a:t>Top 5 Products by Rating</a:t>
            </a:r>
            <a:endParaRPr lang="en-US" sz="1450" dirty="0"/>
          </a:p>
        </p:txBody>
      </p:sp>
      <p:sp>
        <p:nvSpPr>
          <p:cNvPr id="4" name="Text 2"/>
          <p:cNvSpPr/>
          <p:nvPr/>
        </p:nvSpPr>
        <p:spPr>
          <a:xfrm>
            <a:off x="1307783" y="3286482"/>
            <a:ext cx="3963472" cy="646509"/>
          </a:xfrm>
          <a:prstGeom prst="rect">
            <a:avLst/>
          </a:prstGeom>
          <a:noFill/>
        </p:spPr>
        <p:txBody>
          <a:bodyPr wrap="squar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Identifying products with the highest average review ratings helps in understanding customer satisfaction and product quality perception.</a:t>
            </a:r>
            <a:endParaRPr lang="en-US" sz="1150" dirty="0"/>
          </a:p>
        </p:txBody>
      </p:sp>
      <p:sp>
        <p:nvSpPr>
          <p:cNvPr id="5" name="Shape 3"/>
          <p:cNvSpPr/>
          <p:nvPr/>
        </p:nvSpPr>
        <p:spPr>
          <a:xfrm>
            <a:off x="1307783" y="4064556"/>
            <a:ext cx="3963472" cy="1870234"/>
          </a:xfrm>
          <a:prstGeom prst="roundRect">
            <a:avLst>
              <a:gd name="adj" fmla="val 1222"/>
            </a:avLst>
          </a:prstGeom>
          <a:noFill/>
          <a:ln w="7620">
            <a:solidFill>
              <a:srgbClr val="000000">
                <a:alpha val="8000"/>
              </a:srgbClr>
            </a:solidFill>
            <a:prstDash val="solid"/>
          </a:ln>
        </p:spPr>
      </p:sp>
      <p:sp>
        <p:nvSpPr>
          <p:cNvPr id="6" name="Shape 4"/>
          <p:cNvSpPr/>
          <p:nvPr/>
        </p:nvSpPr>
        <p:spPr>
          <a:xfrm>
            <a:off x="1315403" y="4072176"/>
            <a:ext cx="3948232" cy="370999"/>
          </a:xfrm>
          <a:prstGeom prst="rect">
            <a:avLst/>
          </a:prstGeom>
          <a:solidFill>
            <a:srgbClr val="FFFFFF">
              <a:alpha val="4000"/>
            </a:srgbClr>
          </a:solidFill>
        </p:spPr>
      </p:sp>
      <p:sp>
        <p:nvSpPr>
          <p:cNvPr id="7" name="Text 5"/>
          <p:cNvSpPr/>
          <p:nvPr/>
        </p:nvSpPr>
        <p:spPr>
          <a:xfrm>
            <a:off x="1467803" y="4149923"/>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Gloves</a:t>
            </a:r>
            <a:endParaRPr lang="en-US" sz="1150" dirty="0"/>
          </a:p>
        </p:txBody>
      </p:sp>
      <p:sp>
        <p:nvSpPr>
          <p:cNvPr id="8" name="Text 6"/>
          <p:cNvSpPr/>
          <p:nvPr/>
        </p:nvSpPr>
        <p:spPr>
          <a:xfrm>
            <a:off x="3445669" y="4149923"/>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3.86</a:t>
            </a:r>
            <a:endParaRPr lang="en-US" sz="1150" dirty="0"/>
          </a:p>
        </p:txBody>
      </p:sp>
      <p:sp>
        <p:nvSpPr>
          <p:cNvPr id="9" name="Shape 7"/>
          <p:cNvSpPr/>
          <p:nvPr/>
        </p:nvSpPr>
        <p:spPr>
          <a:xfrm>
            <a:off x="1315403" y="4443174"/>
            <a:ext cx="3948232" cy="370999"/>
          </a:xfrm>
          <a:prstGeom prst="rect">
            <a:avLst/>
          </a:prstGeom>
          <a:solidFill>
            <a:srgbClr val="000000">
              <a:alpha val="4000"/>
            </a:srgbClr>
          </a:solidFill>
        </p:spPr>
      </p:sp>
      <p:sp>
        <p:nvSpPr>
          <p:cNvPr id="10" name="Text 8"/>
          <p:cNvSpPr/>
          <p:nvPr/>
        </p:nvSpPr>
        <p:spPr>
          <a:xfrm>
            <a:off x="1467803" y="4520922"/>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Sandals</a:t>
            </a:r>
            <a:endParaRPr lang="en-US" sz="1150" dirty="0"/>
          </a:p>
        </p:txBody>
      </p:sp>
      <p:sp>
        <p:nvSpPr>
          <p:cNvPr id="11" name="Text 9"/>
          <p:cNvSpPr/>
          <p:nvPr/>
        </p:nvSpPr>
        <p:spPr>
          <a:xfrm>
            <a:off x="3445669" y="4520922"/>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3.84</a:t>
            </a:r>
            <a:endParaRPr lang="en-US" sz="1150" dirty="0"/>
          </a:p>
        </p:txBody>
      </p:sp>
      <p:sp>
        <p:nvSpPr>
          <p:cNvPr id="12" name="Shape 10"/>
          <p:cNvSpPr/>
          <p:nvPr/>
        </p:nvSpPr>
        <p:spPr>
          <a:xfrm>
            <a:off x="1315403" y="4814173"/>
            <a:ext cx="3948232" cy="370999"/>
          </a:xfrm>
          <a:prstGeom prst="rect">
            <a:avLst/>
          </a:prstGeom>
          <a:solidFill>
            <a:srgbClr val="FFFFFF">
              <a:alpha val="4000"/>
            </a:srgbClr>
          </a:solidFill>
        </p:spPr>
      </p:sp>
      <p:sp>
        <p:nvSpPr>
          <p:cNvPr id="13" name="Text 11"/>
          <p:cNvSpPr/>
          <p:nvPr/>
        </p:nvSpPr>
        <p:spPr>
          <a:xfrm>
            <a:off x="1467803" y="4891921"/>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Boots</a:t>
            </a:r>
            <a:endParaRPr lang="en-US" sz="1150" dirty="0"/>
          </a:p>
        </p:txBody>
      </p:sp>
      <p:sp>
        <p:nvSpPr>
          <p:cNvPr id="14" name="Text 12"/>
          <p:cNvSpPr/>
          <p:nvPr/>
        </p:nvSpPr>
        <p:spPr>
          <a:xfrm>
            <a:off x="3445669" y="4891921"/>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3.82</a:t>
            </a:r>
            <a:endParaRPr lang="en-US" sz="1150" dirty="0"/>
          </a:p>
        </p:txBody>
      </p:sp>
      <p:sp>
        <p:nvSpPr>
          <p:cNvPr id="15" name="Shape 13"/>
          <p:cNvSpPr/>
          <p:nvPr/>
        </p:nvSpPr>
        <p:spPr>
          <a:xfrm>
            <a:off x="1315403" y="5185172"/>
            <a:ext cx="3948232" cy="370999"/>
          </a:xfrm>
          <a:prstGeom prst="rect">
            <a:avLst/>
          </a:prstGeom>
          <a:solidFill>
            <a:srgbClr val="000000">
              <a:alpha val="4000"/>
            </a:srgbClr>
          </a:solidFill>
        </p:spPr>
      </p:sp>
      <p:sp>
        <p:nvSpPr>
          <p:cNvPr id="16" name="Text 14"/>
          <p:cNvSpPr/>
          <p:nvPr/>
        </p:nvSpPr>
        <p:spPr>
          <a:xfrm>
            <a:off x="1467803" y="5262920"/>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Hat</a:t>
            </a:r>
            <a:endParaRPr lang="en-US" sz="1150" dirty="0"/>
          </a:p>
        </p:txBody>
      </p:sp>
      <p:sp>
        <p:nvSpPr>
          <p:cNvPr id="17" name="Text 15"/>
          <p:cNvSpPr/>
          <p:nvPr/>
        </p:nvSpPr>
        <p:spPr>
          <a:xfrm>
            <a:off x="3445669" y="5262920"/>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3.80</a:t>
            </a:r>
            <a:endParaRPr lang="en-US" sz="1150" dirty="0"/>
          </a:p>
        </p:txBody>
      </p:sp>
      <p:sp>
        <p:nvSpPr>
          <p:cNvPr id="18" name="Shape 16"/>
          <p:cNvSpPr/>
          <p:nvPr/>
        </p:nvSpPr>
        <p:spPr>
          <a:xfrm>
            <a:off x="1315403" y="5556171"/>
            <a:ext cx="3948232" cy="370999"/>
          </a:xfrm>
          <a:prstGeom prst="rect">
            <a:avLst/>
          </a:prstGeom>
          <a:solidFill>
            <a:srgbClr val="FFFFFF">
              <a:alpha val="4000"/>
            </a:srgbClr>
          </a:solidFill>
        </p:spPr>
      </p:sp>
      <p:sp>
        <p:nvSpPr>
          <p:cNvPr id="19" name="Text 17"/>
          <p:cNvSpPr/>
          <p:nvPr/>
        </p:nvSpPr>
        <p:spPr>
          <a:xfrm>
            <a:off x="1467803" y="5633918"/>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Skirt</a:t>
            </a:r>
            <a:endParaRPr lang="en-US" sz="1150" dirty="0"/>
          </a:p>
        </p:txBody>
      </p:sp>
      <p:sp>
        <p:nvSpPr>
          <p:cNvPr id="20" name="Text 18"/>
          <p:cNvSpPr/>
          <p:nvPr/>
        </p:nvSpPr>
        <p:spPr>
          <a:xfrm>
            <a:off x="3445669" y="5633918"/>
            <a:ext cx="1665684"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3.78</a:t>
            </a:r>
            <a:endParaRPr lang="en-US" sz="1150" dirty="0"/>
          </a:p>
        </p:txBody>
      </p:sp>
      <p:sp>
        <p:nvSpPr>
          <p:cNvPr id="21" name="Text 19"/>
          <p:cNvSpPr/>
          <p:nvPr/>
        </p:nvSpPr>
        <p:spPr>
          <a:xfrm>
            <a:off x="5650587" y="1226106"/>
            <a:ext cx="2541627" cy="238125"/>
          </a:xfrm>
          <a:prstGeom prst="rect">
            <a:avLst/>
          </a:prstGeom>
          <a:noFill/>
        </p:spPr>
        <p:txBody>
          <a:bodyPr wrap="none" lIns="0" tIns="0" rIns="0" bIns="0" rtlCol="0" anchor="t"/>
          <a:lstStyle/>
          <a:p>
            <a:pPr marL="0" indent="0" algn="l">
              <a:lnSpc>
                <a:spcPts val="1850"/>
              </a:lnSpc>
              <a:buNone/>
            </a:pPr>
            <a:r>
              <a:rPr lang="en-US" sz="1450" dirty="0">
                <a:solidFill>
                  <a:srgbClr val="484237"/>
                </a:solidFill>
                <a:latin typeface="Gelasio Semi Bold" pitchFamily="34" charset="0"/>
                <a:ea typeface="Gelasio Semi Bold" pitchFamily="34" charset="-122"/>
                <a:cs typeface="Gelasio Semi Bold" pitchFamily="34" charset="-120"/>
              </a:rPr>
              <a:t>Shipping Type Comparison</a:t>
            </a:r>
            <a:endParaRPr lang="en-US" sz="1450" dirty="0"/>
          </a:p>
        </p:txBody>
      </p:sp>
      <p:sp>
        <p:nvSpPr>
          <p:cNvPr id="22" name="Text 20"/>
          <p:cNvSpPr/>
          <p:nvPr/>
        </p:nvSpPr>
        <p:spPr>
          <a:xfrm>
            <a:off x="5650587" y="1581150"/>
            <a:ext cx="7679412" cy="431006"/>
          </a:xfrm>
          <a:prstGeom prst="rect">
            <a:avLst/>
          </a:prstGeom>
          <a:noFill/>
        </p:spPr>
        <p:txBody>
          <a:bodyPr wrap="squar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Comparing average purchase amounts across different shipping types provides insights into customer preferences and willingness to spend based on delivery options.</a:t>
            </a:r>
            <a:endParaRPr lang="en-US" sz="1150" dirty="0"/>
          </a:p>
        </p:txBody>
      </p:sp>
      <p:sp>
        <p:nvSpPr>
          <p:cNvPr id="23" name="Shape 21"/>
          <p:cNvSpPr/>
          <p:nvPr/>
        </p:nvSpPr>
        <p:spPr>
          <a:xfrm>
            <a:off x="5650587" y="2143720"/>
            <a:ext cx="7679412" cy="757238"/>
          </a:xfrm>
          <a:prstGeom prst="roundRect">
            <a:avLst>
              <a:gd name="adj" fmla="val 3018"/>
            </a:avLst>
          </a:prstGeom>
          <a:noFill/>
          <a:ln w="7620">
            <a:solidFill>
              <a:srgbClr val="000000">
                <a:alpha val="8000"/>
              </a:srgbClr>
            </a:solidFill>
            <a:prstDash val="solid"/>
          </a:ln>
        </p:spPr>
      </p:sp>
      <p:sp>
        <p:nvSpPr>
          <p:cNvPr id="24" name="Shape 22"/>
          <p:cNvSpPr/>
          <p:nvPr/>
        </p:nvSpPr>
        <p:spPr>
          <a:xfrm>
            <a:off x="5658207" y="2151340"/>
            <a:ext cx="7664172" cy="370999"/>
          </a:xfrm>
          <a:prstGeom prst="rect">
            <a:avLst/>
          </a:prstGeom>
          <a:solidFill>
            <a:srgbClr val="FFFFFF">
              <a:alpha val="4000"/>
            </a:srgbClr>
          </a:solidFill>
        </p:spPr>
      </p:sp>
      <p:sp>
        <p:nvSpPr>
          <p:cNvPr id="25" name="Text 23"/>
          <p:cNvSpPr/>
          <p:nvPr/>
        </p:nvSpPr>
        <p:spPr>
          <a:xfrm>
            <a:off x="5810607" y="2229088"/>
            <a:ext cx="3523655"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Standard</a:t>
            </a:r>
            <a:endParaRPr lang="en-US" sz="1150" dirty="0"/>
          </a:p>
        </p:txBody>
      </p:sp>
      <p:sp>
        <p:nvSpPr>
          <p:cNvPr id="26" name="Text 24"/>
          <p:cNvSpPr/>
          <p:nvPr/>
        </p:nvSpPr>
        <p:spPr>
          <a:xfrm>
            <a:off x="9646444" y="2229088"/>
            <a:ext cx="3523655"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58.46</a:t>
            </a:r>
            <a:endParaRPr lang="en-US" sz="1150" dirty="0"/>
          </a:p>
        </p:txBody>
      </p:sp>
      <p:sp>
        <p:nvSpPr>
          <p:cNvPr id="27" name="Shape 25"/>
          <p:cNvSpPr/>
          <p:nvPr/>
        </p:nvSpPr>
        <p:spPr>
          <a:xfrm>
            <a:off x="5658207" y="2522339"/>
            <a:ext cx="7664172" cy="370999"/>
          </a:xfrm>
          <a:prstGeom prst="rect">
            <a:avLst/>
          </a:prstGeom>
          <a:solidFill>
            <a:srgbClr val="000000">
              <a:alpha val="4000"/>
            </a:srgbClr>
          </a:solidFill>
        </p:spPr>
      </p:sp>
      <p:sp>
        <p:nvSpPr>
          <p:cNvPr id="28" name="Text 26"/>
          <p:cNvSpPr/>
          <p:nvPr/>
        </p:nvSpPr>
        <p:spPr>
          <a:xfrm>
            <a:off x="5810607" y="2600087"/>
            <a:ext cx="3523655"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Express</a:t>
            </a:r>
            <a:endParaRPr lang="en-US" sz="1150" dirty="0"/>
          </a:p>
        </p:txBody>
      </p:sp>
      <p:sp>
        <p:nvSpPr>
          <p:cNvPr id="29" name="Text 27"/>
          <p:cNvSpPr/>
          <p:nvPr/>
        </p:nvSpPr>
        <p:spPr>
          <a:xfrm>
            <a:off x="9646444" y="2600087"/>
            <a:ext cx="3523655" cy="215503"/>
          </a:xfrm>
          <a:prstGeom prst="rect">
            <a:avLst/>
          </a:prstGeom>
          <a:noFill/>
        </p:spPr>
        <p:txBody>
          <a:bodyPr wrap="none" lIns="0" tIns="0" rIns="0" bIns="0" rtlCol="0" anchor="t"/>
          <a:lstStyle/>
          <a:p>
            <a:pPr marL="0" indent="0" algn="l">
              <a:lnSpc>
                <a:spcPts val="1650"/>
              </a:lnSpc>
              <a:buNone/>
            </a:pPr>
            <a:r>
              <a:rPr lang="en-US" sz="1150" dirty="0">
                <a:solidFill>
                  <a:srgbClr val="746558"/>
                </a:solidFill>
                <a:latin typeface="Gelasio" pitchFamily="34" charset="0"/>
                <a:ea typeface="Gelasio" pitchFamily="34" charset="-122"/>
                <a:cs typeface="Gelasio" pitchFamily="34" charset="-120"/>
              </a:rPr>
              <a:t>60.48</a:t>
            </a:r>
            <a:endParaRPr lang="en-US" sz="1150" dirty="0"/>
          </a:p>
        </p:txBody>
      </p:sp>
      <p:pic>
        <p:nvPicPr>
          <p:cNvPr id="30" name="Image 0" descr="preencoded.png"/>
          <p:cNvPicPr>
            <a:picLocks noChangeAspect="1"/>
          </p:cNvPicPr>
          <p:nvPr/>
        </p:nvPicPr>
        <p:blipFill>
          <a:blip r:embed="rId1"/>
          <a:stretch>
            <a:fillRect/>
          </a:stretch>
        </p:blipFill>
        <p:spPr>
          <a:xfrm>
            <a:off x="5650587" y="3032522"/>
            <a:ext cx="7679412" cy="4607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68003"/>
            <a:ext cx="11502985"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Subscription Impact and Discount Dependency</a:t>
            </a:r>
            <a:endParaRPr lang="en-US" sz="3900" dirty="0"/>
          </a:p>
        </p:txBody>
      </p:sp>
      <p:sp>
        <p:nvSpPr>
          <p:cNvPr id="3" name="Text 1"/>
          <p:cNvSpPr/>
          <p:nvPr/>
        </p:nvSpPr>
        <p:spPr>
          <a:xfrm>
            <a:off x="793790" y="2284095"/>
            <a:ext cx="3966448" cy="310158"/>
          </a:xfrm>
          <a:prstGeom prst="rect">
            <a:avLst/>
          </a:prstGeom>
          <a:noFill/>
        </p:spPr>
        <p:txBody>
          <a:bodyPr wrap="none" lIns="0" tIns="0" rIns="0" bIns="0" rtlCol="0" anchor="t"/>
          <a:lstStyle/>
          <a:p>
            <a:pPr marL="0" indent="0" algn="l">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Subscribers vs. Non-Subscribers</a:t>
            </a:r>
            <a:endParaRPr lang="en-US" sz="1950" dirty="0"/>
          </a:p>
        </p:txBody>
      </p:sp>
      <p:sp>
        <p:nvSpPr>
          <p:cNvPr id="4" name="Text 2"/>
          <p:cNvSpPr/>
          <p:nvPr/>
        </p:nvSpPr>
        <p:spPr>
          <a:xfrm>
            <a:off x="793790" y="2792611"/>
            <a:ext cx="6279356"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An analysis of average spend and total revenue across subscription statuses reveals distinct patterns between these customer groups.</a:t>
            </a:r>
            <a:endParaRPr lang="en-US" sz="1550" dirty="0"/>
          </a:p>
        </p:txBody>
      </p:sp>
      <p:sp>
        <p:nvSpPr>
          <p:cNvPr id="5" name="Shape 3"/>
          <p:cNvSpPr/>
          <p:nvPr/>
        </p:nvSpPr>
        <p:spPr>
          <a:xfrm>
            <a:off x="793790" y="3650933"/>
            <a:ext cx="6279356" cy="1157049"/>
          </a:xfrm>
          <a:prstGeom prst="roundRect">
            <a:avLst>
              <a:gd name="adj" fmla="val 2573"/>
            </a:avLst>
          </a:prstGeom>
          <a:noFill/>
          <a:ln w="7620">
            <a:solidFill>
              <a:srgbClr val="000000">
                <a:alpha val="8000"/>
              </a:srgbClr>
            </a:solidFill>
            <a:prstDash val="solid"/>
          </a:ln>
        </p:spPr>
      </p:sp>
      <p:sp>
        <p:nvSpPr>
          <p:cNvPr id="6" name="Shape 4"/>
          <p:cNvSpPr/>
          <p:nvPr/>
        </p:nvSpPr>
        <p:spPr>
          <a:xfrm>
            <a:off x="801410" y="3658553"/>
            <a:ext cx="6264116" cy="570905"/>
          </a:xfrm>
          <a:prstGeom prst="rect">
            <a:avLst/>
          </a:prstGeom>
          <a:solidFill>
            <a:srgbClr val="FFFFFF">
              <a:alpha val="4000"/>
            </a:srgbClr>
          </a:solidFill>
        </p:spPr>
      </p:sp>
      <p:sp>
        <p:nvSpPr>
          <p:cNvPr id="7" name="Text 5"/>
          <p:cNvSpPr/>
          <p:nvPr/>
        </p:nvSpPr>
        <p:spPr>
          <a:xfrm>
            <a:off x="999768" y="3785235"/>
            <a:ext cx="116550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Yes</a:t>
            </a:r>
            <a:endParaRPr lang="en-US" sz="1550" dirty="0"/>
          </a:p>
        </p:txBody>
      </p:sp>
      <p:sp>
        <p:nvSpPr>
          <p:cNvPr id="8" name="Text 6"/>
          <p:cNvSpPr/>
          <p:nvPr/>
        </p:nvSpPr>
        <p:spPr>
          <a:xfrm>
            <a:off x="2569607" y="3785235"/>
            <a:ext cx="116169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1053</a:t>
            </a:r>
            <a:endParaRPr lang="en-US" sz="1550" dirty="0"/>
          </a:p>
        </p:txBody>
      </p:sp>
      <p:sp>
        <p:nvSpPr>
          <p:cNvPr id="9" name="Text 7"/>
          <p:cNvSpPr/>
          <p:nvPr/>
        </p:nvSpPr>
        <p:spPr>
          <a:xfrm>
            <a:off x="4135636" y="3785235"/>
            <a:ext cx="116169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59.49</a:t>
            </a:r>
            <a:endParaRPr lang="en-US" sz="1550" dirty="0"/>
          </a:p>
        </p:txBody>
      </p:sp>
      <p:sp>
        <p:nvSpPr>
          <p:cNvPr id="10" name="Text 8"/>
          <p:cNvSpPr/>
          <p:nvPr/>
        </p:nvSpPr>
        <p:spPr>
          <a:xfrm>
            <a:off x="5701665" y="3785235"/>
            <a:ext cx="116550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62645.00</a:t>
            </a:r>
            <a:endParaRPr lang="en-US" sz="1550" dirty="0"/>
          </a:p>
        </p:txBody>
      </p:sp>
      <p:sp>
        <p:nvSpPr>
          <p:cNvPr id="11" name="Shape 9"/>
          <p:cNvSpPr/>
          <p:nvPr/>
        </p:nvSpPr>
        <p:spPr>
          <a:xfrm>
            <a:off x="801410" y="4229457"/>
            <a:ext cx="6264116" cy="570905"/>
          </a:xfrm>
          <a:prstGeom prst="rect">
            <a:avLst/>
          </a:prstGeom>
          <a:solidFill>
            <a:srgbClr val="000000">
              <a:alpha val="4000"/>
            </a:srgbClr>
          </a:solidFill>
        </p:spPr>
      </p:sp>
      <p:sp>
        <p:nvSpPr>
          <p:cNvPr id="12" name="Text 10"/>
          <p:cNvSpPr/>
          <p:nvPr/>
        </p:nvSpPr>
        <p:spPr>
          <a:xfrm>
            <a:off x="999768" y="4356140"/>
            <a:ext cx="116550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No</a:t>
            </a:r>
            <a:endParaRPr lang="en-US" sz="1550" dirty="0"/>
          </a:p>
        </p:txBody>
      </p:sp>
      <p:sp>
        <p:nvSpPr>
          <p:cNvPr id="13" name="Text 11"/>
          <p:cNvSpPr/>
          <p:nvPr/>
        </p:nvSpPr>
        <p:spPr>
          <a:xfrm>
            <a:off x="2569607" y="4356140"/>
            <a:ext cx="116169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2847</a:t>
            </a:r>
            <a:endParaRPr lang="en-US" sz="1550" dirty="0"/>
          </a:p>
        </p:txBody>
      </p:sp>
      <p:sp>
        <p:nvSpPr>
          <p:cNvPr id="14" name="Text 12"/>
          <p:cNvSpPr/>
          <p:nvPr/>
        </p:nvSpPr>
        <p:spPr>
          <a:xfrm>
            <a:off x="4135636" y="4356140"/>
            <a:ext cx="116169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59.87</a:t>
            </a:r>
            <a:endParaRPr lang="en-US" sz="1550" dirty="0"/>
          </a:p>
        </p:txBody>
      </p:sp>
      <p:sp>
        <p:nvSpPr>
          <p:cNvPr id="15" name="Text 13"/>
          <p:cNvSpPr/>
          <p:nvPr/>
        </p:nvSpPr>
        <p:spPr>
          <a:xfrm>
            <a:off x="5701665" y="4356140"/>
            <a:ext cx="1165503"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170436.00</a:t>
            </a:r>
            <a:endParaRPr lang="en-US" sz="1550" dirty="0"/>
          </a:p>
        </p:txBody>
      </p:sp>
      <p:sp>
        <p:nvSpPr>
          <p:cNvPr id="16" name="Text 14"/>
          <p:cNvSpPr/>
          <p:nvPr/>
        </p:nvSpPr>
        <p:spPr>
          <a:xfrm>
            <a:off x="7564874" y="2284095"/>
            <a:ext cx="3694628" cy="310158"/>
          </a:xfrm>
          <a:prstGeom prst="rect">
            <a:avLst/>
          </a:prstGeom>
          <a:noFill/>
        </p:spPr>
        <p:txBody>
          <a:bodyPr wrap="none" lIns="0" tIns="0" rIns="0" bIns="0" rtlCol="0" anchor="t"/>
          <a:lstStyle/>
          <a:p>
            <a:pPr marL="0" indent="0" algn="l">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Discount-Dependent Products</a:t>
            </a:r>
            <a:endParaRPr lang="en-US" sz="1950" dirty="0"/>
          </a:p>
        </p:txBody>
      </p:sp>
      <p:sp>
        <p:nvSpPr>
          <p:cNvPr id="17" name="Text 15"/>
          <p:cNvSpPr/>
          <p:nvPr/>
        </p:nvSpPr>
        <p:spPr>
          <a:xfrm>
            <a:off x="7564874" y="2792611"/>
            <a:ext cx="6279356"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Identifying products with the highest percentage of discounted purchases helps in understanding price elasticity and the effectiveness of promotional strategies.</a:t>
            </a:r>
            <a:endParaRPr lang="en-US" sz="1550" dirty="0"/>
          </a:p>
        </p:txBody>
      </p:sp>
      <p:sp>
        <p:nvSpPr>
          <p:cNvPr id="18" name="Shape 16"/>
          <p:cNvSpPr/>
          <p:nvPr/>
        </p:nvSpPr>
        <p:spPr>
          <a:xfrm>
            <a:off x="7564874" y="3968472"/>
            <a:ext cx="6279356" cy="2869763"/>
          </a:xfrm>
          <a:prstGeom prst="roundRect">
            <a:avLst>
              <a:gd name="adj" fmla="val 1037"/>
            </a:avLst>
          </a:prstGeom>
          <a:noFill/>
          <a:ln w="7620">
            <a:solidFill>
              <a:srgbClr val="000000">
                <a:alpha val="8000"/>
              </a:srgbClr>
            </a:solidFill>
            <a:prstDash val="solid"/>
          </a:ln>
        </p:spPr>
      </p:sp>
      <p:sp>
        <p:nvSpPr>
          <p:cNvPr id="19" name="Shape 17"/>
          <p:cNvSpPr/>
          <p:nvPr/>
        </p:nvSpPr>
        <p:spPr>
          <a:xfrm>
            <a:off x="7572494" y="3976092"/>
            <a:ext cx="6264116" cy="570905"/>
          </a:xfrm>
          <a:prstGeom prst="rect">
            <a:avLst/>
          </a:prstGeom>
          <a:solidFill>
            <a:srgbClr val="FFFFFF">
              <a:alpha val="4000"/>
            </a:srgbClr>
          </a:solidFill>
        </p:spPr>
      </p:sp>
      <p:sp>
        <p:nvSpPr>
          <p:cNvPr id="20" name="Text 18"/>
          <p:cNvSpPr/>
          <p:nvPr/>
        </p:nvSpPr>
        <p:spPr>
          <a:xfrm>
            <a:off x="7770852" y="4102775"/>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Hat</a:t>
            </a:r>
            <a:endParaRPr lang="en-US" sz="1550" dirty="0"/>
          </a:p>
        </p:txBody>
      </p:sp>
      <p:sp>
        <p:nvSpPr>
          <p:cNvPr id="21" name="Text 19"/>
          <p:cNvSpPr/>
          <p:nvPr/>
        </p:nvSpPr>
        <p:spPr>
          <a:xfrm>
            <a:off x="10906720" y="4102775"/>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50.00</a:t>
            </a:r>
            <a:endParaRPr lang="en-US" sz="1550" dirty="0"/>
          </a:p>
        </p:txBody>
      </p:sp>
      <p:sp>
        <p:nvSpPr>
          <p:cNvPr id="22" name="Shape 20"/>
          <p:cNvSpPr/>
          <p:nvPr/>
        </p:nvSpPr>
        <p:spPr>
          <a:xfrm>
            <a:off x="7572494" y="4546997"/>
            <a:ext cx="6264116" cy="570905"/>
          </a:xfrm>
          <a:prstGeom prst="rect">
            <a:avLst/>
          </a:prstGeom>
          <a:solidFill>
            <a:srgbClr val="000000">
              <a:alpha val="4000"/>
            </a:srgbClr>
          </a:solidFill>
        </p:spPr>
      </p:sp>
      <p:sp>
        <p:nvSpPr>
          <p:cNvPr id="23" name="Text 21"/>
          <p:cNvSpPr/>
          <p:nvPr/>
        </p:nvSpPr>
        <p:spPr>
          <a:xfrm>
            <a:off x="7770852" y="4673679"/>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Sneakers</a:t>
            </a:r>
            <a:endParaRPr lang="en-US" sz="1550" dirty="0"/>
          </a:p>
        </p:txBody>
      </p:sp>
      <p:sp>
        <p:nvSpPr>
          <p:cNvPr id="24" name="Text 22"/>
          <p:cNvSpPr/>
          <p:nvPr/>
        </p:nvSpPr>
        <p:spPr>
          <a:xfrm>
            <a:off x="10906720" y="4673679"/>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49.66</a:t>
            </a:r>
            <a:endParaRPr lang="en-US" sz="1550" dirty="0"/>
          </a:p>
        </p:txBody>
      </p:sp>
      <p:sp>
        <p:nvSpPr>
          <p:cNvPr id="25" name="Shape 23"/>
          <p:cNvSpPr/>
          <p:nvPr/>
        </p:nvSpPr>
        <p:spPr>
          <a:xfrm>
            <a:off x="7572494" y="5117902"/>
            <a:ext cx="6264116" cy="570905"/>
          </a:xfrm>
          <a:prstGeom prst="rect">
            <a:avLst/>
          </a:prstGeom>
          <a:solidFill>
            <a:srgbClr val="FFFFFF">
              <a:alpha val="4000"/>
            </a:srgbClr>
          </a:solidFill>
        </p:spPr>
      </p:sp>
      <p:sp>
        <p:nvSpPr>
          <p:cNvPr id="26" name="Text 24"/>
          <p:cNvSpPr/>
          <p:nvPr/>
        </p:nvSpPr>
        <p:spPr>
          <a:xfrm>
            <a:off x="7770852" y="5244584"/>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Coat</a:t>
            </a:r>
            <a:endParaRPr lang="en-US" sz="1550" dirty="0"/>
          </a:p>
        </p:txBody>
      </p:sp>
      <p:sp>
        <p:nvSpPr>
          <p:cNvPr id="27" name="Text 25"/>
          <p:cNvSpPr/>
          <p:nvPr/>
        </p:nvSpPr>
        <p:spPr>
          <a:xfrm>
            <a:off x="10906720" y="5244584"/>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49.07</a:t>
            </a:r>
            <a:endParaRPr lang="en-US" sz="1550" dirty="0"/>
          </a:p>
        </p:txBody>
      </p:sp>
      <p:sp>
        <p:nvSpPr>
          <p:cNvPr id="28" name="Shape 26"/>
          <p:cNvSpPr/>
          <p:nvPr/>
        </p:nvSpPr>
        <p:spPr>
          <a:xfrm>
            <a:off x="7572494" y="5688806"/>
            <a:ext cx="6264116" cy="570905"/>
          </a:xfrm>
          <a:prstGeom prst="rect">
            <a:avLst/>
          </a:prstGeom>
          <a:solidFill>
            <a:srgbClr val="000000">
              <a:alpha val="4000"/>
            </a:srgbClr>
          </a:solidFill>
        </p:spPr>
      </p:sp>
      <p:sp>
        <p:nvSpPr>
          <p:cNvPr id="29" name="Text 27"/>
          <p:cNvSpPr/>
          <p:nvPr/>
        </p:nvSpPr>
        <p:spPr>
          <a:xfrm>
            <a:off x="7770852" y="5815489"/>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Sweater</a:t>
            </a:r>
            <a:endParaRPr lang="en-US" sz="1550" dirty="0"/>
          </a:p>
        </p:txBody>
      </p:sp>
      <p:sp>
        <p:nvSpPr>
          <p:cNvPr id="30" name="Text 28"/>
          <p:cNvSpPr/>
          <p:nvPr/>
        </p:nvSpPr>
        <p:spPr>
          <a:xfrm>
            <a:off x="10906720" y="5815489"/>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48.17</a:t>
            </a:r>
            <a:endParaRPr lang="en-US" sz="1550" dirty="0"/>
          </a:p>
        </p:txBody>
      </p:sp>
      <p:sp>
        <p:nvSpPr>
          <p:cNvPr id="31" name="Shape 29"/>
          <p:cNvSpPr/>
          <p:nvPr/>
        </p:nvSpPr>
        <p:spPr>
          <a:xfrm>
            <a:off x="7572494" y="6259711"/>
            <a:ext cx="6264116" cy="570905"/>
          </a:xfrm>
          <a:prstGeom prst="rect">
            <a:avLst/>
          </a:prstGeom>
          <a:solidFill>
            <a:srgbClr val="FFFFFF">
              <a:alpha val="4000"/>
            </a:srgbClr>
          </a:solidFill>
        </p:spPr>
      </p:sp>
      <p:sp>
        <p:nvSpPr>
          <p:cNvPr id="32" name="Text 30"/>
          <p:cNvSpPr/>
          <p:nvPr/>
        </p:nvSpPr>
        <p:spPr>
          <a:xfrm>
            <a:off x="7770852" y="6386393"/>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Pants</a:t>
            </a:r>
            <a:endParaRPr lang="en-US" sz="1550" dirty="0"/>
          </a:p>
        </p:txBody>
      </p:sp>
      <p:sp>
        <p:nvSpPr>
          <p:cNvPr id="33" name="Text 31"/>
          <p:cNvSpPr/>
          <p:nvPr/>
        </p:nvSpPr>
        <p:spPr>
          <a:xfrm>
            <a:off x="10906720" y="6386393"/>
            <a:ext cx="2731532"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47.37</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28117" y="1019294"/>
            <a:ext cx="9275683" cy="490299"/>
          </a:xfrm>
          <a:prstGeom prst="rect">
            <a:avLst/>
          </a:prstGeom>
          <a:noFill/>
        </p:spPr>
        <p:txBody>
          <a:bodyPr wrap="none" lIns="0" tIns="0" rIns="0" bIns="0" rtlCol="0" anchor="t"/>
          <a:lstStyle/>
          <a:p>
            <a:pPr marL="0" indent="0" algn="l">
              <a:lnSpc>
                <a:spcPts val="3850"/>
              </a:lnSpc>
              <a:buNone/>
            </a:pPr>
            <a:r>
              <a:rPr lang="en-US" sz="3050" dirty="0">
                <a:solidFill>
                  <a:srgbClr val="484237"/>
                </a:solidFill>
                <a:latin typeface="Gelasio Semi Bold" pitchFamily="34" charset="0"/>
                <a:ea typeface="Gelasio Semi Bold" pitchFamily="34" charset="-122"/>
                <a:cs typeface="Gelasio Semi Bold" pitchFamily="34" charset="-120"/>
              </a:rPr>
              <a:t>Customer Segmentation and Product Popularity</a:t>
            </a:r>
            <a:endParaRPr lang="en-US" sz="3050" dirty="0"/>
          </a:p>
        </p:txBody>
      </p:sp>
      <p:sp>
        <p:nvSpPr>
          <p:cNvPr id="3" name="Text 1"/>
          <p:cNvSpPr/>
          <p:nvPr/>
        </p:nvSpPr>
        <p:spPr>
          <a:xfrm>
            <a:off x="1128117" y="1819751"/>
            <a:ext cx="2334578" cy="245031"/>
          </a:xfrm>
          <a:prstGeom prst="rect">
            <a:avLst/>
          </a:prstGeom>
          <a:noFill/>
        </p:spPr>
        <p:txBody>
          <a:bodyPr wrap="none" lIns="0" tIns="0" rIns="0" bIns="0" rtlCol="0" anchor="t"/>
          <a:lstStyle/>
          <a:p>
            <a:pPr marL="0" indent="0" algn="l">
              <a:lnSpc>
                <a:spcPts val="1900"/>
              </a:lnSpc>
              <a:buNone/>
            </a:pPr>
            <a:r>
              <a:rPr lang="en-US" sz="1500" dirty="0">
                <a:solidFill>
                  <a:srgbClr val="484237"/>
                </a:solidFill>
                <a:latin typeface="Gelasio Semi Bold" pitchFamily="34" charset="0"/>
                <a:ea typeface="Gelasio Semi Bold" pitchFamily="34" charset="-122"/>
                <a:cs typeface="Gelasio Semi Bold" pitchFamily="34" charset="-120"/>
              </a:rPr>
              <a:t>Customer Segmentation</a:t>
            </a:r>
            <a:endParaRPr lang="en-US" sz="1500" dirty="0"/>
          </a:p>
        </p:txBody>
      </p:sp>
      <p:sp>
        <p:nvSpPr>
          <p:cNvPr id="4" name="Text 2"/>
          <p:cNvSpPr/>
          <p:nvPr/>
        </p:nvSpPr>
        <p:spPr>
          <a:xfrm>
            <a:off x="1128117" y="2188845"/>
            <a:ext cx="5995749" cy="674370"/>
          </a:xfrm>
          <a:prstGeom prst="rect">
            <a:avLst/>
          </a:prstGeom>
          <a:noFill/>
        </p:spPr>
        <p:txBody>
          <a:bodyPr wrap="squar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Customers were categorized into distinct segments—New, Returning, and Loyal—based on their purchase history, providing a framework for targeted engagement strategies.</a:t>
            </a:r>
            <a:endParaRPr lang="en-US" sz="1200" dirty="0"/>
          </a:p>
        </p:txBody>
      </p:sp>
      <p:sp>
        <p:nvSpPr>
          <p:cNvPr id="5" name="Shape 3"/>
          <p:cNvSpPr/>
          <p:nvPr/>
        </p:nvSpPr>
        <p:spPr>
          <a:xfrm>
            <a:off x="1128117" y="3002756"/>
            <a:ext cx="5995749" cy="1181814"/>
          </a:xfrm>
          <a:prstGeom prst="roundRect">
            <a:avLst>
              <a:gd name="adj" fmla="val 1992"/>
            </a:avLst>
          </a:prstGeom>
          <a:noFill/>
          <a:ln w="7620">
            <a:solidFill>
              <a:srgbClr val="000000">
                <a:alpha val="8000"/>
              </a:srgbClr>
            </a:solidFill>
            <a:prstDash val="solid"/>
          </a:ln>
        </p:spPr>
      </p:sp>
      <p:sp>
        <p:nvSpPr>
          <p:cNvPr id="6" name="Shape 4"/>
          <p:cNvSpPr/>
          <p:nvPr/>
        </p:nvSpPr>
        <p:spPr>
          <a:xfrm>
            <a:off x="1135737" y="3010376"/>
            <a:ext cx="5980509" cy="388858"/>
          </a:xfrm>
          <a:prstGeom prst="rect">
            <a:avLst/>
          </a:prstGeom>
          <a:solidFill>
            <a:srgbClr val="FFFFFF">
              <a:alpha val="4000"/>
            </a:srgbClr>
          </a:solidFill>
        </p:spPr>
      </p:sp>
      <p:sp>
        <p:nvSpPr>
          <p:cNvPr id="7" name="Text 5"/>
          <p:cNvSpPr/>
          <p:nvPr/>
        </p:nvSpPr>
        <p:spPr>
          <a:xfrm>
            <a:off x="1292542" y="3092410"/>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Loyal</a:t>
            </a:r>
            <a:endParaRPr lang="en-US" sz="1200" dirty="0"/>
          </a:p>
        </p:txBody>
      </p:sp>
      <p:sp>
        <p:nvSpPr>
          <p:cNvPr id="8" name="Text 6"/>
          <p:cNvSpPr/>
          <p:nvPr/>
        </p:nvSpPr>
        <p:spPr>
          <a:xfrm>
            <a:off x="4286607" y="3092410"/>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3116</a:t>
            </a:r>
            <a:endParaRPr lang="en-US" sz="1200" dirty="0"/>
          </a:p>
        </p:txBody>
      </p:sp>
      <p:sp>
        <p:nvSpPr>
          <p:cNvPr id="9" name="Shape 7"/>
          <p:cNvSpPr/>
          <p:nvPr/>
        </p:nvSpPr>
        <p:spPr>
          <a:xfrm>
            <a:off x="1135737" y="3399234"/>
            <a:ext cx="5980509" cy="388858"/>
          </a:xfrm>
          <a:prstGeom prst="rect">
            <a:avLst/>
          </a:prstGeom>
          <a:solidFill>
            <a:srgbClr val="000000">
              <a:alpha val="4000"/>
            </a:srgbClr>
          </a:solidFill>
        </p:spPr>
      </p:sp>
      <p:sp>
        <p:nvSpPr>
          <p:cNvPr id="10" name="Text 8"/>
          <p:cNvSpPr/>
          <p:nvPr/>
        </p:nvSpPr>
        <p:spPr>
          <a:xfrm>
            <a:off x="1292542" y="3481268"/>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New</a:t>
            </a:r>
            <a:endParaRPr lang="en-US" sz="1200" dirty="0"/>
          </a:p>
        </p:txBody>
      </p:sp>
      <p:sp>
        <p:nvSpPr>
          <p:cNvPr id="11" name="Text 9"/>
          <p:cNvSpPr/>
          <p:nvPr/>
        </p:nvSpPr>
        <p:spPr>
          <a:xfrm>
            <a:off x="4286607" y="3481268"/>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83</a:t>
            </a:r>
            <a:endParaRPr lang="en-US" sz="1200" dirty="0"/>
          </a:p>
        </p:txBody>
      </p:sp>
      <p:sp>
        <p:nvSpPr>
          <p:cNvPr id="12" name="Shape 10"/>
          <p:cNvSpPr/>
          <p:nvPr/>
        </p:nvSpPr>
        <p:spPr>
          <a:xfrm>
            <a:off x="1135737" y="3788093"/>
            <a:ext cx="5980509" cy="388858"/>
          </a:xfrm>
          <a:prstGeom prst="rect">
            <a:avLst/>
          </a:prstGeom>
          <a:solidFill>
            <a:srgbClr val="FFFFFF">
              <a:alpha val="4000"/>
            </a:srgbClr>
          </a:solidFill>
        </p:spPr>
      </p:sp>
      <p:sp>
        <p:nvSpPr>
          <p:cNvPr id="13" name="Text 11"/>
          <p:cNvSpPr/>
          <p:nvPr/>
        </p:nvSpPr>
        <p:spPr>
          <a:xfrm>
            <a:off x="1292542" y="3870127"/>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Returning</a:t>
            </a:r>
            <a:endParaRPr lang="en-US" sz="1200" dirty="0"/>
          </a:p>
        </p:txBody>
      </p:sp>
      <p:sp>
        <p:nvSpPr>
          <p:cNvPr id="14" name="Text 12"/>
          <p:cNvSpPr/>
          <p:nvPr/>
        </p:nvSpPr>
        <p:spPr>
          <a:xfrm>
            <a:off x="4286607" y="3870127"/>
            <a:ext cx="2672834"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701</a:t>
            </a:r>
            <a:endParaRPr lang="en-US" sz="1200" dirty="0"/>
          </a:p>
        </p:txBody>
      </p:sp>
      <p:sp>
        <p:nvSpPr>
          <p:cNvPr id="15" name="Text 13"/>
          <p:cNvSpPr/>
          <p:nvPr/>
        </p:nvSpPr>
        <p:spPr>
          <a:xfrm>
            <a:off x="7514153" y="1819751"/>
            <a:ext cx="2739390" cy="245031"/>
          </a:xfrm>
          <a:prstGeom prst="rect">
            <a:avLst/>
          </a:prstGeom>
          <a:noFill/>
        </p:spPr>
        <p:txBody>
          <a:bodyPr wrap="none" lIns="0" tIns="0" rIns="0" bIns="0" rtlCol="0" anchor="t"/>
          <a:lstStyle/>
          <a:p>
            <a:pPr marL="0" indent="0" algn="l">
              <a:lnSpc>
                <a:spcPts val="1900"/>
              </a:lnSpc>
              <a:buNone/>
            </a:pPr>
            <a:r>
              <a:rPr lang="en-US" sz="1500" dirty="0">
                <a:solidFill>
                  <a:srgbClr val="484237"/>
                </a:solidFill>
                <a:latin typeface="Gelasio Semi Bold" pitchFamily="34" charset="0"/>
                <a:ea typeface="Gelasio Semi Bold" pitchFamily="34" charset="-122"/>
                <a:cs typeface="Gelasio Semi Bold" pitchFamily="34" charset="-120"/>
              </a:rPr>
              <a:t>Top 3 Products per Category</a:t>
            </a:r>
            <a:endParaRPr lang="en-US" sz="1500" dirty="0"/>
          </a:p>
        </p:txBody>
      </p:sp>
      <p:sp>
        <p:nvSpPr>
          <p:cNvPr id="16" name="Text 14"/>
          <p:cNvSpPr/>
          <p:nvPr/>
        </p:nvSpPr>
        <p:spPr>
          <a:xfrm>
            <a:off x="7514153" y="2188845"/>
            <a:ext cx="5995749" cy="449580"/>
          </a:xfrm>
          <a:prstGeom prst="rect">
            <a:avLst/>
          </a:prstGeom>
          <a:noFill/>
        </p:spPr>
        <p:txBody>
          <a:bodyPr wrap="squar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Identifying the most purchased products within each category helps in inventory management, marketing focus, and understanding core product appeal.</a:t>
            </a:r>
            <a:endParaRPr lang="en-US" sz="1200" dirty="0"/>
          </a:p>
        </p:txBody>
      </p:sp>
      <p:sp>
        <p:nvSpPr>
          <p:cNvPr id="17" name="Shape 15"/>
          <p:cNvSpPr/>
          <p:nvPr/>
        </p:nvSpPr>
        <p:spPr>
          <a:xfrm>
            <a:off x="7514153" y="2777966"/>
            <a:ext cx="5995749" cy="4292679"/>
          </a:xfrm>
          <a:prstGeom prst="roundRect">
            <a:avLst>
              <a:gd name="adj" fmla="val 548"/>
            </a:avLst>
          </a:prstGeom>
          <a:noFill/>
          <a:ln w="7620">
            <a:solidFill>
              <a:srgbClr val="000000">
                <a:alpha val="8000"/>
              </a:srgbClr>
            </a:solidFill>
            <a:prstDash val="solid"/>
          </a:ln>
        </p:spPr>
      </p:sp>
      <p:sp>
        <p:nvSpPr>
          <p:cNvPr id="18" name="Shape 16"/>
          <p:cNvSpPr/>
          <p:nvPr/>
        </p:nvSpPr>
        <p:spPr>
          <a:xfrm>
            <a:off x="7521773" y="2785586"/>
            <a:ext cx="5980509" cy="388858"/>
          </a:xfrm>
          <a:prstGeom prst="rect">
            <a:avLst/>
          </a:prstGeom>
          <a:solidFill>
            <a:srgbClr val="FFFFFF">
              <a:alpha val="4000"/>
            </a:srgbClr>
          </a:solidFill>
        </p:spPr>
      </p:sp>
      <p:sp>
        <p:nvSpPr>
          <p:cNvPr id="19" name="Text 17"/>
          <p:cNvSpPr/>
          <p:nvPr/>
        </p:nvSpPr>
        <p:spPr>
          <a:xfrm>
            <a:off x="7678817" y="2867620"/>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a:t>
            </a:r>
            <a:endParaRPr lang="en-US" sz="1200" dirty="0"/>
          </a:p>
        </p:txBody>
      </p:sp>
      <p:sp>
        <p:nvSpPr>
          <p:cNvPr id="20" name="Text 18"/>
          <p:cNvSpPr/>
          <p:nvPr/>
        </p:nvSpPr>
        <p:spPr>
          <a:xfrm>
            <a:off x="9177695" y="2867620"/>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Accessories</a:t>
            </a:r>
            <a:endParaRPr lang="en-US" sz="1200" dirty="0"/>
          </a:p>
        </p:txBody>
      </p:sp>
      <p:sp>
        <p:nvSpPr>
          <p:cNvPr id="21" name="Text 19"/>
          <p:cNvSpPr/>
          <p:nvPr/>
        </p:nvSpPr>
        <p:spPr>
          <a:xfrm>
            <a:off x="10672763" y="2867620"/>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Jewelry</a:t>
            </a:r>
            <a:endParaRPr lang="en-US" sz="1200" dirty="0"/>
          </a:p>
        </p:txBody>
      </p:sp>
      <p:sp>
        <p:nvSpPr>
          <p:cNvPr id="22" name="Text 20"/>
          <p:cNvSpPr/>
          <p:nvPr/>
        </p:nvSpPr>
        <p:spPr>
          <a:xfrm>
            <a:off x="12167830" y="2867620"/>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171</a:t>
            </a:r>
            <a:endParaRPr lang="en-US" sz="1200" dirty="0"/>
          </a:p>
        </p:txBody>
      </p:sp>
      <p:sp>
        <p:nvSpPr>
          <p:cNvPr id="23" name="Shape 21"/>
          <p:cNvSpPr/>
          <p:nvPr/>
        </p:nvSpPr>
        <p:spPr>
          <a:xfrm>
            <a:off x="7521773" y="3174444"/>
            <a:ext cx="5980509" cy="388858"/>
          </a:xfrm>
          <a:prstGeom prst="rect">
            <a:avLst/>
          </a:prstGeom>
          <a:solidFill>
            <a:srgbClr val="000000">
              <a:alpha val="4000"/>
            </a:srgbClr>
          </a:solidFill>
        </p:spPr>
      </p:sp>
      <p:sp>
        <p:nvSpPr>
          <p:cNvPr id="24" name="Text 22"/>
          <p:cNvSpPr/>
          <p:nvPr/>
        </p:nvSpPr>
        <p:spPr>
          <a:xfrm>
            <a:off x="7678817" y="3256478"/>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2</a:t>
            </a:r>
            <a:endParaRPr lang="en-US" sz="1200" dirty="0"/>
          </a:p>
        </p:txBody>
      </p:sp>
      <p:sp>
        <p:nvSpPr>
          <p:cNvPr id="25" name="Text 23"/>
          <p:cNvSpPr/>
          <p:nvPr/>
        </p:nvSpPr>
        <p:spPr>
          <a:xfrm>
            <a:off x="9177695" y="3256478"/>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Accessories</a:t>
            </a:r>
            <a:endParaRPr lang="en-US" sz="1200" dirty="0"/>
          </a:p>
        </p:txBody>
      </p:sp>
      <p:sp>
        <p:nvSpPr>
          <p:cNvPr id="26" name="Text 24"/>
          <p:cNvSpPr/>
          <p:nvPr/>
        </p:nvSpPr>
        <p:spPr>
          <a:xfrm>
            <a:off x="10672763" y="3256478"/>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Sunglasses</a:t>
            </a:r>
            <a:endParaRPr lang="en-US" sz="1200" dirty="0"/>
          </a:p>
        </p:txBody>
      </p:sp>
      <p:sp>
        <p:nvSpPr>
          <p:cNvPr id="27" name="Text 25"/>
          <p:cNvSpPr/>
          <p:nvPr/>
        </p:nvSpPr>
        <p:spPr>
          <a:xfrm>
            <a:off x="12167830" y="3256478"/>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161</a:t>
            </a:r>
            <a:endParaRPr lang="en-US" sz="1200" dirty="0"/>
          </a:p>
        </p:txBody>
      </p:sp>
      <p:sp>
        <p:nvSpPr>
          <p:cNvPr id="28" name="Shape 26"/>
          <p:cNvSpPr/>
          <p:nvPr/>
        </p:nvSpPr>
        <p:spPr>
          <a:xfrm>
            <a:off x="7521773" y="3563303"/>
            <a:ext cx="5980509" cy="388858"/>
          </a:xfrm>
          <a:prstGeom prst="rect">
            <a:avLst/>
          </a:prstGeom>
          <a:solidFill>
            <a:srgbClr val="FFFFFF">
              <a:alpha val="4000"/>
            </a:srgbClr>
          </a:solidFill>
        </p:spPr>
      </p:sp>
      <p:sp>
        <p:nvSpPr>
          <p:cNvPr id="29" name="Text 27"/>
          <p:cNvSpPr/>
          <p:nvPr/>
        </p:nvSpPr>
        <p:spPr>
          <a:xfrm>
            <a:off x="7678817" y="3645337"/>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3</a:t>
            </a:r>
            <a:endParaRPr lang="en-US" sz="1200" dirty="0"/>
          </a:p>
        </p:txBody>
      </p:sp>
      <p:sp>
        <p:nvSpPr>
          <p:cNvPr id="30" name="Text 28"/>
          <p:cNvSpPr/>
          <p:nvPr/>
        </p:nvSpPr>
        <p:spPr>
          <a:xfrm>
            <a:off x="9177695" y="3645337"/>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Accessories</a:t>
            </a:r>
            <a:endParaRPr lang="en-US" sz="1200" dirty="0"/>
          </a:p>
        </p:txBody>
      </p:sp>
      <p:sp>
        <p:nvSpPr>
          <p:cNvPr id="31" name="Text 29"/>
          <p:cNvSpPr/>
          <p:nvPr/>
        </p:nvSpPr>
        <p:spPr>
          <a:xfrm>
            <a:off x="10672763" y="3645337"/>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Belt</a:t>
            </a:r>
            <a:endParaRPr lang="en-US" sz="1200" dirty="0"/>
          </a:p>
        </p:txBody>
      </p:sp>
      <p:sp>
        <p:nvSpPr>
          <p:cNvPr id="32" name="Text 30"/>
          <p:cNvSpPr/>
          <p:nvPr/>
        </p:nvSpPr>
        <p:spPr>
          <a:xfrm>
            <a:off x="12167830" y="3645337"/>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161</a:t>
            </a:r>
            <a:endParaRPr lang="en-US" sz="1200" dirty="0"/>
          </a:p>
        </p:txBody>
      </p:sp>
      <p:sp>
        <p:nvSpPr>
          <p:cNvPr id="33" name="Shape 31"/>
          <p:cNvSpPr/>
          <p:nvPr/>
        </p:nvSpPr>
        <p:spPr>
          <a:xfrm>
            <a:off x="7521773" y="3952161"/>
            <a:ext cx="5980509" cy="388858"/>
          </a:xfrm>
          <a:prstGeom prst="rect">
            <a:avLst/>
          </a:prstGeom>
          <a:solidFill>
            <a:srgbClr val="000000">
              <a:alpha val="4000"/>
            </a:srgbClr>
          </a:solidFill>
        </p:spPr>
      </p:sp>
      <p:sp>
        <p:nvSpPr>
          <p:cNvPr id="34" name="Text 32"/>
          <p:cNvSpPr/>
          <p:nvPr/>
        </p:nvSpPr>
        <p:spPr>
          <a:xfrm>
            <a:off x="7678817" y="4034195"/>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a:t>
            </a:r>
            <a:endParaRPr lang="en-US" sz="1200" dirty="0"/>
          </a:p>
        </p:txBody>
      </p:sp>
      <p:sp>
        <p:nvSpPr>
          <p:cNvPr id="35" name="Text 33"/>
          <p:cNvSpPr/>
          <p:nvPr/>
        </p:nvSpPr>
        <p:spPr>
          <a:xfrm>
            <a:off x="9177695" y="4034195"/>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Clothing</a:t>
            </a:r>
            <a:endParaRPr lang="en-US" sz="1200" dirty="0"/>
          </a:p>
        </p:txBody>
      </p:sp>
      <p:sp>
        <p:nvSpPr>
          <p:cNvPr id="36" name="Text 34"/>
          <p:cNvSpPr/>
          <p:nvPr/>
        </p:nvSpPr>
        <p:spPr>
          <a:xfrm>
            <a:off x="10672763" y="4034195"/>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Blouse</a:t>
            </a:r>
            <a:endParaRPr lang="en-US" sz="1200" dirty="0"/>
          </a:p>
        </p:txBody>
      </p:sp>
      <p:sp>
        <p:nvSpPr>
          <p:cNvPr id="37" name="Text 35"/>
          <p:cNvSpPr/>
          <p:nvPr/>
        </p:nvSpPr>
        <p:spPr>
          <a:xfrm>
            <a:off x="12167830" y="4034195"/>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171</a:t>
            </a:r>
            <a:endParaRPr lang="en-US" sz="1200" dirty="0"/>
          </a:p>
        </p:txBody>
      </p:sp>
      <p:sp>
        <p:nvSpPr>
          <p:cNvPr id="38" name="Shape 36"/>
          <p:cNvSpPr/>
          <p:nvPr/>
        </p:nvSpPr>
        <p:spPr>
          <a:xfrm>
            <a:off x="7521773" y="4341019"/>
            <a:ext cx="5980509" cy="388858"/>
          </a:xfrm>
          <a:prstGeom prst="rect">
            <a:avLst/>
          </a:prstGeom>
          <a:solidFill>
            <a:srgbClr val="FFFFFF">
              <a:alpha val="4000"/>
            </a:srgbClr>
          </a:solidFill>
        </p:spPr>
      </p:sp>
      <p:sp>
        <p:nvSpPr>
          <p:cNvPr id="39" name="Text 37"/>
          <p:cNvSpPr/>
          <p:nvPr/>
        </p:nvSpPr>
        <p:spPr>
          <a:xfrm>
            <a:off x="7678817" y="4423053"/>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2</a:t>
            </a:r>
            <a:endParaRPr lang="en-US" sz="1200" dirty="0"/>
          </a:p>
        </p:txBody>
      </p:sp>
      <p:sp>
        <p:nvSpPr>
          <p:cNvPr id="40" name="Text 38"/>
          <p:cNvSpPr/>
          <p:nvPr/>
        </p:nvSpPr>
        <p:spPr>
          <a:xfrm>
            <a:off x="9177695" y="4423053"/>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Clothing</a:t>
            </a:r>
            <a:endParaRPr lang="en-US" sz="1200" dirty="0"/>
          </a:p>
        </p:txBody>
      </p:sp>
      <p:sp>
        <p:nvSpPr>
          <p:cNvPr id="41" name="Text 39"/>
          <p:cNvSpPr/>
          <p:nvPr/>
        </p:nvSpPr>
        <p:spPr>
          <a:xfrm>
            <a:off x="10672763" y="4423053"/>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Pants</a:t>
            </a:r>
            <a:endParaRPr lang="en-US" sz="1200" dirty="0"/>
          </a:p>
        </p:txBody>
      </p:sp>
      <p:sp>
        <p:nvSpPr>
          <p:cNvPr id="42" name="Text 40"/>
          <p:cNvSpPr/>
          <p:nvPr/>
        </p:nvSpPr>
        <p:spPr>
          <a:xfrm>
            <a:off x="12167830" y="4423053"/>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171</a:t>
            </a:r>
            <a:endParaRPr lang="en-US" sz="1200" dirty="0"/>
          </a:p>
        </p:txBody>
      </p:sp>
      <p:sp>
        <p:nvSpPr>
          <p:cNvPr id="43" name="Shape 41"/>
          <p:cNvSpPr/>
          <p:nvPr/>
        </p:nvSpPr>
        <p:spPr>
          <a:xfrm>
            <a:off x="7521773" y="4729877"/>
            <a:ext cx="5980509" cy="388858"/>
          </a:xfrm>
          <a:prstGeom prst="rect">
            <a:avLst/>
          </a:prstGeom>
          <a:solidFill>
            <a:srgbClr val="000000">
              <a:alpha val="4000"/>
            </a:srgbClr>
          </a:solidFill>
        </p:spPr>
      </p:sp>
      <p:sp>
        <p:nvSpPr>
          <p:cNvPr id="44" name="Text 42"/>
          <p:cNvSpPr/>
          <p:nvPr/>
        </p:nvSpPr>
        <p:spPr>
          <a:xfrm>
            <a:off x="7678817" y="4811911"/>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3</a:t>
            </a:r>
            <a:endParaRPr lang="en-US" sz="1200" dirty="0"/>
          </a:p>
        </p:txBody>
      </p:sp>
      <p:sp>
        <p:nvSpPr>
          <p:cNvPr id="45" name="Text 43"/>
          <p:cNvSpPr/>
          <p:nvPr/>
        </p:nvSpPr>
        <p:spPr>
          <a:xfrm>
            <a:off x="9177695" y="4811911"/>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Clothing</a:t>
            </a:r>
            <a:endParaRPr lang="en-US" sz="1200" dirty="0"/>
          </a:p>
        </p:txBody>
      </p:sp>
      <p:sp>
        <p:nvSpPr>
          <p:cNvPr id="46" name="Text 44"/>
          <p:cNvSpPr/>
          <p:nvPr/>
        </p:nvSpPr>
        <p:spPr>
          <a:xfrm>
            <a:off x="10672763" y="4811911"/>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Shirt</a:t>
            </a:r>
            <a:endParaRPr lang="en-US" sz="1200" dirty="0"/>
          </a:p>
        </p:txBody>
      </p:sp>
      <p:sp>
        <p:nvSpPr>
          <p:cNvPr id="47" name="Text 45"/>
          <p:cNvSpPr/>
          <p:nvPr/>
        </p:nvSpPr>
        <p:spPr>
          <a:xfrm>
            <a:off x="12167830" y="4811911"/>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169</a:t>
            </a:r>
            <a:endParaRPr lang="en-US" sz="1200" dirty="0"/>
          </a:p>
        </p:txBody>
      </p:sp>
      <p:sp>
        <p:nvSpPr>
          <p:cNvPr id="48" name="Shape 46"/>
          <p:cNvSpPr/>
          <p:nvPr/>
        </p:nvSpPr>
        <p:spPr>
          <a:xfrm>
            <a:off x="7521773" y="5118735"/>
            <a:ext cx="5980509" cy="388858"/>
          </a:xfrm>
          <a:prstGeom prst="rect">
            <a:avLst/>
          </a:prstGeom>
          <a:solidFill>
            <a:srgbClr val="FFFFFF">
              <a:alpha val="4000"/>
            </a:srgbClr>
          </a:solidFill>
        </p:spPr>
      </p:sp>
      <p:sp>
        <p:nvSpPr>
          <p:cNvPr id="49" name="Text 47"/>
          <p:cNvSpPr/>
          <p:nvPr/>
        </p:nvSpPr>
        <p:spPr>
          <a:xfrm>
            <a:off x="7678817" y="5200769"/>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a:t>
            </a:r>
            <a:endParaRPr lang="en-US" sz="1200" dirty="0"/>
          </a:p>
        </p:txBody>
      </p:sp>
      <p:sp>
        <p:nvSpPr>
          <p:cNvPr id="50" name="Text 48"/>
          <p:cNvSpPr/>
          <p:nvPr/>
        </p:nvSpPr>
        <p:spPr>
          <a:xfrm>
            <a:off x="9177695" y="5200769"/>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Footwear</a:t>
            </a:r>
            <a:endParaRPr lang="en-US" sz="1200" dirty="0"/>
          </a:p>
        </p:txBody>
      </p:sp>
      <p:sp>
        <p:nvSpPr>
          <p:cNvPr id="51" name="Text 49"/>
          <p:cNvSpPr/>
          <p:nvPr/>
        </p:nvSpPr>
        <p:spPr>
          <a:xfrm>
            <a:off x="10672763" y="5200769"/>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Sandals</a:t>
            </a:r>
            <a:endParaRPr lang="en-US" sz="1200" dirty="0"/>
          </a:p>
        </p:txBody>
      </p:sp>
      <p:sp>
        <p:nvSpPr>
          <p:cNvPr id="52" name="Text 50"/>
          <p:cNvSpPr/>
          <p:nvPr/>
        </p:nvSpPr>
        <p:spPr>
          <a:xfrm>
            <a:off x="12167830" y="5200769"/>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160</a:t>
            </a:r>
            <a:endParaRPr lang="en-US" sz="1200" dirty="0"/>
          </a:p>
        </p:txBody>
      </p:sp>
      <p:sp>
        <p:nvSpPr>
          <p:cNvPr id="53" name="Shape 51"/>
          <p:cNvSpPr/>
          <p:nvPr/>
        </p:nvSpPr>
        <p:spPr>
          <a:xfrm>
            <a:off x="7521773" y="5507593"/>
            <a:ext cx="5980509" cy="388858"/>
          </a:xfrm>
          <a:prstGeom prst="rect">
            <a:avLst/>
          </a:prstGeom>
          <a:solidFill>
            <a:srgbClr val="000000">
              <a:alpha val="4000"/>
            </a:srgbClr>
          </a:solidFill>
        </p:spPr>
      </p:sp>
      <p:sp>
        <p:nvSpPr>
          <p:cNvPr id="54" name="Text 52"/>
          <p:cNvSpPr/>
          <p:nvPr/>
        </p:nvSpPr>
        <p:spPr>
          <a:xfrm>
            <a:off x="7678817" y="5589627"/>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2</a:t>
            </a:r>
            <a:endParaRPr lang="en-US" sz="1200" dirty="0"/>
          </a:p>
        </p:txBody>
      </p:sp>
      <p:sp>
        <p:nvSpPr>
          <p:cNvPr id="55" name="Text 53"/>
          <p:cNvSpPr/>
          <p:nvPr/>
        </p:nvSpPr>
        <p:spPr>
          <a:xfrm>
            <a:off x="9177695" y="5589627"/>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Footwear</a:t>
            </a:r>
            <a:endParaRPr lang="en-US" sz="1200" dirty="0"/>
          </a:p>
        </p:txBody>
      </p:sp>
      <p:sp>
        <p:nvSpPr>
          <p:cNvPr id="56" name="Text 54"/>
          <p:cNvSpPr/>
          <p:nvPr/>
        </p:nvSpPr>
        <p:spPr>
          <a:xfrm>
            <a:off x="10672763" y="5589627"/>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Shoes</a:t>
            </a:r>
            <a:endParaRPr lang="en-US" sz="1200" dirty="0"/>
          </a:p>
        </p:txBody>
      </p:sp>
      <p:sp>
        <p:nvSpPr>
          <p:cNvPr id="57" name="Text 55"/>
          <p:cNvSpPr/>
          <p:nvPr/>
        </p:nvSpPr>
        <p:spPr>
          <a:xfrm>
            <a:off x="12167830" y="5589627"/>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150</a:t>
            </a:r>
            <a:endParaRPr lang="en-US" sz="1200" dirty="0"/>
          </a:p>
        </p:txBody>
      </p:sp>
      <p:sp>
        <p:nvSpPr>
          <p:cNvPr id="58" name="Shape 56"/>
          <p:cNvSpPr/>
          <p:nvPr/>
        </p:nvSpPr>
        <p:spPr>
          <a:xfrm>
            <a:off x="7521773" y="5896451"/>
            <a:ext cx="5980509" cy="388858"/>
          </a:xfrm>
          <a:prstGeom prst="rect">
            <a:avLst/>
          </a:prstGeom>
          <a:solidFill>
            <a:srgbClr val="FFFFFF">
              <a:alpha val="4000"/>
            </a:srgbClr>
          </a:solidFill>
        </p:spPr>
      </p:sp>
      <p:sp>
        <p:nvSpPr>
          <p:cNvPr id="59" name="Text 57"/>
          <p:cNvSpPr/>
          <p:nvPr/>
        </p:nvSpPr>
        <p:spPr>
          <a:xfrm>
            <a:off x="7678817" y="5978485"/>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3</a:t>
            </a:r>
            <a:endParaRPr lang="en-US" sz="1200" dirty="0"/>
          </a:p>
        </p:txBody>
      </p:sp>
      <p:sp>
        <p:nvSpPr>
          <p:cNvPr id="60" name="Text 58"/>
          <p:cNvSpPr/>
          <p:nvPr/>
        </p:nvSpPr>
        <p:spPr>
          <a:xfrm>
            <a:off x="9177695" y="5978485"/>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Footwear</a:t>
            </a:r>
            <a:endParaRPr lang="en-US" sz="1200" dirty="0"/>
          </a:p>
        </p:txBody>
      </p:sp>
      <p:sp>
        <p:nvSpPr>
          <p:cNvPr id="61" name="Text 59"/>
          <p:cNvSpPr/>
          <p:nvPr/>
        </p:nvSpPr>
        <p:spPr>
          <a:xfrm>
            <a:off x="10672763" y="5978485"/>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Sneakers</a:t>
            </a:r>
            <a:endParaRPr lang="en-US" sz="1200" dirty="0"/>
          </a:p>
        </p:txBody>
      </p:sp>
      <p:sp>
        <p:nvSpPr>
          <p:cNvPr id="62" name="Text 60"/>
          <p:cNvSpPr/>
          <p:nvPr/>
        </p:nvSpPr>
        <p:spPr>
          <a:xfrm>
            <a:off x="12167830" y="5978485"/>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145</a:t>
            </a:r>
            <a:endParaRPr lang="en-US" sz="1200" dirty="0"/>
          </a:p>
        </p:txBody>
      </p:sp>
      <p:sp>
        <p:nvSpPr>
          <p:cNvPr id="63" name="Shape 61"/>
          <p:cNvSpPr/>
          <p:nvPr/>
        </p:nvSpPr>
        <p:spPr>
          <a:xfrm>
            <a:off x="7521773" y="6285309"/>
            <a:ext cx="5980509" cy="388858"/>
          </a:xfrm>
          <a:prstGeom prst="rect">
            <a:avLst/>
          </a:prstGeom>
          <a:solidFill>
            <a:srgbClr val="000000">
              <a:alpha val="4000"/>
            </a:srgbClr>
          </a:solidFill>
        </p:spPr>
      </p:sp>
      <p:sp>
        <p:nvSpPr>
          <p:cNvPr id="64" name="Text 62"/>
          <p:cNvSpPr/>
          <p:nvPr/>
        </p:nvSpPr>
        <p:spPr>
          <a:xfrm>
            <a:off x="7678817" y="6367343"/>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a:t>
            </a:r>
            <a:endParaRPr lang="en-US" sz="1200" dirty="0"/>
          </a:p>
        </p:txBody>
      </p:sp>
      <p:sp>
        <p:nvSpPr>
          <p:cNvPr id="65" name="Text 63"/>
          <p:cNvSpPr/>
          <p:nvPr/>
        </p:nvSpPr>
        <p:spPr>
          <a:xfrm>
            <a:off x="9177695" y="6367343"/>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Outerwear</a:t>
            </a:r>
            <a:endParaRPr lang="en-US" sz="1200" dirty="0"/>
          </a:p>
        </p:txBody>
      </p:sp>
      <p:sp>
        <p:nvSpPr>
          <p:cNvPr id="66" name="Text 64"/>
          <p:cNvSpPr/>
          <p:nvPr/>
        </p:nvSpPr>
        <p:spPr>
          <a:xfrm>
            <a:off x="10672763" y="6367343"/>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Jacket</a:t>
            </a:r>
            <a:endParaRPr lang="en-US" sz="1200" dirty="0"/>
          </a:p>
        </p:txBody>
      </p:sp>
      <p:sp>
        <p:nvSpPr>
          <p:cNvPr id="67" name="Text 65"/>
          <p:cNvSpPr/>
          <p:nvPr/>
        </p:nvSpPr>
        <p:spPr>
          <a:xfrm>
            <a:off x="12167830" y="6367343"/>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163</a:t>
            </a:r>
            <a:endParaRPr lang="en-US" sz="1200" dirty="0"/>
          </a:p>
        </p:txBody>
      </p:sp>
      <p:sp>
        <p:nvSpPr>
          <p:cNvPr id="68" name="Shape 66"/>
          <p:cNvSpPr/>
          <p:nvPr/>
        </p:nvSpPr>
        <p:spPr>
          <a:xfrm>
            <a:off x="7521773" y="6674168"/>
            <a:ext cx="5980509" cy="388858"/>
          </a:xfrm>
          <a:prstGeom prst="rect">
            <a:avLst/>
          </a:prstGeom>
          <a:solidFill>
            <a:srgbClr val="FFFFFF">
              <a:alpha val="4000"/>
            </a:srgbClr>
          </a:solidFill>
        </p:spPr>
      </p:sp>
      <p:sp>
        <p:nvSpPr>
          <p:cNvPr id="69" name="Text 67"/>
          <p:cNvSpPr/>
          <p:nvPr/>
        </p:nvSpPr>
        <p:spPr>
          <a:xfrm>
            <a:off x="7678817" y="6756202"/>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2</a:t>
            </a:r>
            <a:endParaRPr lang="en-US" sz="1200" dirty="0"/>
          </a:p>
        </p:txBody>
      </p:sp>
      <p:sp>
        <p:nvSpPr>
          <p:cNvPr id="70" name="Text 68"/>
          <p:cNvSpPr/>
          <p:nvPr/>
        </p:nvSpPr>
        <p:spPr>
          <a:xfrm>
            <a:off x="9177695" y="6756202"/>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Outerwear</a:t>
            </a:r>
            <a:endParaRPr lang="en-US" sz="1200" dirty="0"/>
          </a:p>
        </p:txBody>
      </p:sp>
      <p:sp>
        <p:nvSpPr>
          <p:cNvPr id="71" name="Text 69"/>
          <p:cNvSpPr/>
          <p:nvPr/>
        </p:nvSpPr>
        <p:spPr>
          <a:xfrm>
            <a:off x="10672763" y="6756202"/>
            <a:ext cx="117383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Coat</a:t>
            </a:r>
            <a:endParaRPr lang="en-US" sz="1200" dirty="0"/>
          </a:p>
        </p:txBody>
      </p:sp>
      <p:sp>
        <p:nvSpPr>
          <p:cNvPr id="72" name="Text 70"/>
          <p:cNvSpPr/>
          <p:nvPr/>
        </p:nvSpPr>
        <p:spPr>
          <a:xfrm>
            <a:off x="12167830" y="6756202"/>
            <a:ext cx="1177647" cy="224790"/>
          </a:xfrm>
          <a:prstGeom prst="rect">
            <a:avLst/>
          </a:prstGeom>
          <a:noFill/>
        </p:spPr>
        <p:txBody>
          <a:bodyPr wrap="none" lIns="0" tIns="0" rIns="0" bIns="0" rtlCol="0" anchor="t"/>
          <a:lstStyle/>
          <a:p>
            <a:pPr marL="0" indent="0" algn="l">
              <a:lnSpc>
                <a:spcPts val="1750"/>
              </a:lnSpc>
              <a:buNone/>
            </a:pPr>
            <a:r>
              <a:rPr lang="en-US" sz="1200" dirty="0">
                <a:solidFill>
                  <a:srgbClr val="746558"/>
                </a:solidFill>
                <a:latin typeface="Gelasio" pitchFamily="34" charset="0"/>
                <a:ea typeface="Gelasio" pitchFamily="34" charset="-122"/>
                <a:cs typeface="Gelasio" pitchFamily="34" charset="-120"/>
              </a:rPr>
              <a:t>161</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14763" y="578168"/>
            <a:ext cx="9208056" cy="428030"/>
          </a:xfrm>
          <a:prstGeom prst="rect">
            <a:avLst/>
          </a:prstGeom>
          <a:noFill/>
        </p:spPr>
        <p:txBody>
          <a:bodyPr wrap="none" lIns="0" tIns="0" rIns="0" bIns="0" rtlCol="0" anchor="t"/>
          <a:lstStyle/>
          <a:p>
            <a:pPr marL="0" indent="0" algn="l">
              <a:lnSpc>
                <a:spcPts val="3350"/>
              </a:lnSpc>
              <a:buNone/>
            </a:pPr>
            <a:r>
              <a:rPr lang="en-US" sz="2650" dirty="0">
                <a:solidFill>
                  <a:srgbClr val="484237"/>
                </a:solidFill>
                <a:latin typeface="Gelasio Semi Bold" pitchFamily="34" charset="0"/>
                <a:ea typeface="Gelasio Semi Bold" pitchFamily="34" charset="-122"/>
                <a:cs typeface="Gelasio Semi Bold" pitchFamily="34" charset="-120"/>
              </a:rPr>
              <a:t>Repeat Buyers, Subscriptions, and Age Group Revenue</a:t>
            </a:r>
            <a:endParaRPr lang="en-US" sz="2650" dirty="0"/>
          </a:p>
        </p:txBody>
      </p:sp>
      <p:sp>
        <p:nvSpPr>
          <p:cNvPr id="3" name="Text 1"/>
          <p:cNvSpPr/>
          <p:nvPr/>
        </p:nvSpPr>
        <p:spPr>
          <a:xfrm>
            <a:off x="1914763" y="3587591"/>
            <a:ext cx="2600563" cy="213955"/>
          </a:xfrm>
          <a:prstGeom prst="rect">
            <a:avLst/>
          </a:prstGeom>
          <a:noFill/>
        </p:spPr>
        <p:txBody>
          <a:bodyPr wrap="none" lIns="0" tIns="0" rIns="0" bIns="0" rtlCol="0" anchor="t"/>
          <a:lstStyle/>
          <a:p>
            <a:pPr marL="0" indent="0" algn="l">
              <a:lnSpc>
                <a:spcPts val="1650"/>
              </a:lnSpc>
              <a:buNone/>
            </a:pPr>
            <a:r>
              <a:rPr lang="en-US" sz="1300" dirty="0">
                <a:solidFill>
                  <a:srgbClr val="484237"/>
                </a:solidFill>
                <a:latin typeface="Gelasio Semi Bold" pitchFamily="34" charset="0"/>
                <a:ea typeface="Gelasio Semi Bold" pitchFamily="34" charset="-122"/>
                <a:cs typeface="Gelasio Semi Bold" pitchFamily="34" charset="-120"/>
              </a:rPr>
              <a:t>Repeat Buyers &amp; Subscriptions</a:t>
            </a:r>
            <a:endParaRPr lang="en-US" sz="1300" dirty="0"/>
          </a:p>
        </p:txBody>
      </p:sp>
      <p:sp>
        <p:nvSpPr>
          <p:cNvPr id="4" name="Text 2"/>
          <p:cNvSpPr/>
          <p:nvPr/>
        </p:nvSpPr>
        <p:spPr>
          <a:xfrm>
            <a:off x="1914763" y="3895963"/>
            <a:ext cx="3563064" cy="555069"/>
          </a:xfrm>
          <a:prstGeom prst="rect">
            <a:avLst/>
          </a:prstGeom>
          <a:noFill/>
        </p:spPr>
        <p:txBody>
          <a:bodyPr wrap="squar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An investigation into whether customers with more than 5 purchases are more likely to subscribe revealed a strong correlation, with 958 repeat buyers also being subscribers.</a:t>
            </a:r>
            <a:endParaRPr lang="en-US" sz="1050" dirty="0"/>
          </a:p>
        </p:txBody>
      </p:sp>
      <p:sp>
        <p:nvSpPr>
          <p:cNvPr id="5" name="Shape 3"/>
          <p:cNvSpPr/>
          <p:nvPr/>
        </p:nvSpPr>
        <p:spPr>
          <a:xfrm>
            <a:off x="1914763" y="4557355"/>
            <a:ext cx="3563064" cy="642461"/>
          </a:xfrm>
          <a:prstGeom prst="roundRect">
            <a:avLst>
              <a:gd name="adj" fmla="val 3198"/>
            </a:avLst>
          </a:prstGeom>
          <a:noFill/>
          <a:ln w="7620">
            <a:solidFill>
              <a:srgbClr val="000000">
                <a:alpha val="8000"/>
              </a:srgbClr>
            </a:solidFill>
            <a:prstDash val="solid"/>
          </a:ln>
        </p:spPr>
      </p:sp>
      <p:sp>
        <p:nvSpPr>
          <p:cNvPr id="6" name="Shape 4"/>
          <p:cNvSpPr/>
          <p:nvPr/>
        </p:nvSpPr>
        <p:spPr>
          <a:xfrm>
            <a:off x="1922383" y="4564975"/>
            <a:ext cx="3547824" cy="313611"/>
          </a:xfrm>
          <a:prstGeom prst="rect">
            <a:avLst/>
          </a:prstGeom>
          <a:solidFill>
            <a:srgbClr val="FFFFFF">
              <a:alpha val="4000"/>
            </a:srgbClr>
          </a:solidFill>
        </p:spPr>
      </p:sp>
      <p:sp>
        <p:nvSpPr>
          <p:cNvPr id="7" name="Text 5"/>
          <p:cNvSpPr/>
          <p:nvPr/>
        </p:nvSpPr>
        <p:spPr>
          <a:xfrm>
            <a:off x="2059305" y="4629269"/>
            <a:ext cx="1496258"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No</a:t>
            </a:r>
            <a:endParaRPr lang="en-US" sz="1050" dirty="0"/>
          </a:p>
        </p:txBody>
      </p:sp>
      <p:sp>
        <p:nvSpPr>
          <p:cNvPr id="8" name="Text 6"/>
          <p:cNvSpPr/>
          <p:nvPr/>
        </p:nvSpPr>
        <p:spPr>
          <a:xfrm>
            <a:off x="3837027" y="4629269"/>
            <a:ext cx="1496258"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2518</a:t>
            </a:r>
            <a:endParaRPr lang="en-US" sz="1050" dirty="0"/>
          </a:p>
        </p:txBody>
      </p:sp>
      <p:sp>
        <p:nvSpPr>
          <p:cNvPr id="9" name="Shape 7"/>
          <p:cNvSpPr/>
          <p:nvPr/>
        </p:nvSpPr>
        <p:spPr>
          <a:xfrm>
            <a:off x="1922383" y="4878586"/>
            <a:ext cx="3547824" cy="313611"/>
          </a:xfrm>
          <a:prstGeom prst="rect">
            <a:avLst/>
          </a:prstGeom>
          <a:solidFill>
            <a:srgbClr val="000000">
              <a:alpha val="4000"/>
            </a:srgbClr>
          </a:solidFill>
        </p:spPr>
      </p:sp>
      <p:sp>
        <p:nvSpPr>
          <p:cNvPr id="10" name="Text 8"/>
          <p:cNvSpPr/>
          <p:nvPr/>
        </p:nvSpPr>
        <p:spPr>
          <a:xfrm>
            <a:off x="2059305" y="4942880"/>
            <a:ext cx="1496258"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Yes</a:t>
            </a:r>
            <a:endParaRPr lang="en-US" sz="1050" dirty="0"/>
          </a:p>
        </p:txBody>
      </p:sp>
      <p:sp>
        <p:nvSpPr>
          <p:cNvPr id="11" name="Text 9"/>
          <p:cNvSpPr/>
          <p:nvPr/>
        </p:nvSpPr>
        <p:spPr>
          <a:xfrm>
            <a:off x="3837027" y="4942880"/>
            <a:ext cx="1496258"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958</a:t>
            </a:r>
            <a:endParaRPr lang="en-US" sz="1050" dirty="0"/>
          </a:p>
        </p:txBody>
      </p:sp>
      <p:sp>
        <p:nvSpPr>
          <p:cNvPr id="12" name="Text 10"/>
          <p:cNvSpPr/>
          <p:nvPr/>
        </p:nvSpPr>
        <p:spPr>
          <a:xfrm>
            <a:off x="5819537" y="1242298"/>
            <a:ext cx="1907619" cy="213955"/>
          </a:xfrm>
          <a:prstGeom prst="rect">
            <a:avLst/>
          </a:prstGeom>
          <a:noFill/>
        </p:spPr>
        <p:txBody>
          <a:bodyPr wrap="none" lIns="0" tIns="0" rIns="0" bIns="0" rtlCol="0" anchor="t"/>
          <a:lstStyle/>
          <a:p>
            <a:pPr marL="0" indent="0" algn="l">
              <a:lnSpc>
                <a:spcPts val="1650"/>
              </a:lnSpc>
              <a:buNone/>
            </a:pPr>
            <a:r>
              <a:rPr lang="en-US" sz="1300" dirty="0">
                <a:solidFill>
                  <a:srgbClr val="484237"/>
                </a:solidFill>
                <a:latin typeface="Gelasio Semi Bold" pitchFamily="34" charset="0"/>
                <a:ea typeface="Gelasio Semi Bold" pitchFamily="34" charset="-122"/>
                <a:cs typeface="Gelasio Semi Bold" pitchFamily="34" charset="-120"/>
              </a:rPr>
              <a:t>Revenue by Age Group</a:t>
            </a:r>
            <a:endParaRPr lang="en-US" sz="1300" dirty="0"/>
          </a:p>
        </p:txBody>
      </p:sp>
      <p:sp>
        <p:nvSpPr>
          <p:cNvPr id="13" name="Text 11"/>
          <p:cNvSpPr/>
          <p:nvPr/>
        </p:nvSpPr>
        <p:spPr>
          <a:xfrm>
            <a:off x="5819537" y="1550670"/>
            <a:ext cx="6903482" cy="370046"/>
          </a:xfrm>
          <a:prstGeom prst="rect">
            <a:avLst/>
          </a:prstGeom>
          <a:noFill/>
        </p:spPr>
        <p:txBody>
          <a:bodyPr wrap="squar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Calculating the total revenue contribution of each age group provides valuable insights for targeted marketing campaigns and product development.</a:t>
            </a:r>
            <a:endParaRPr lang="en-US" sz="1050" dirty="0"/>
          </a:p>
        </p:txBody>
      </p:sp>
      <p:sp>
        <p:nvSpPr>
          <p:cNvPr id="14" name="Shape 12"/>
          <p:cNvSpPr/>
          <p:nvPr/>
        </p:nvSpPr>
        <p:spPr>
          <a:xfrm>
            <a:off x="5819537" y="2027039"/>
            <a:ext cx="6903482" cy="1269683"/>
          </a:xfrm>
          <a:prstGeom prst="roundRect">
            <a:avLst>
              <a:gd name="adj" fmla="val 1618"/>
            </a:avLst>
          </a:prstGeom>
          <a:noFill/>
          <a:ln w="7620">
            <a:solidFill>
              <a:srgbClr val="000000">
                <a:alpha val="8000"/>
              </a:srgbClr>
            </a:solidFill>
            <a:prstDash val="solid"/>
          </a:ln>
        </p:spPr>
      </p:sp>
      <p:sp>
        <p:nvSpPr>
          <p:cNvPr id="15" name="Shape 13"/>
          <p:cNvSpPr/>
          <p:nvPr/>
        </p:nvSpPr>
        <p:spPr>
          <a:xfrm>
            <a:off x="5827157" y="2034659"/>
            <a:ext cx="6888242" cy="313611"/>
          </a:xfrm>
          <a:prstGeom prst="rect">
            <a:avLst/>
          </a:prstGeom>
          <a:solidFill>
            <a:srgbClr val="FFFFFF">
              <a:alpha val="4000"/>
            </a:srgbClr>
          </a:solidFill>
        </p:spPr>
      </p:sp>
      <p:sp>
        <p:nvSpPr>
          <p:cNvPr id="16" name="Text 14"/>
          <p:cNvSpPr/>
          <p:nvPr/>
        </p:nvSpPr>
        <p:spPr>
          <a:xfrm>
            <a:off x="5964079" y="2098953"/>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Young Adult</a:t>
            </a:r>
            <a:endParaRPr lang="en-US" sz="1050" dirty="0"/>
          </a:p>
        </p:txBody>
      </p:sp>
      <p:sp>
        <p:nvSpPr>
          <p:cNvPr id="17" name="Text 15"/>
          <p:cNvSpPr/>
          <p:nvPr/>
        </p:nvSpPr>
        <p:spPr>
          <a:xfrm>
            <a:off x="9412010" y="2098953"/>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62143</a:t>
            </a:r>
            <a:endParaRPr lang="en-US" sz="1050" dirty="0"/>
          </a:p>
        </p:txBody>
      </p:sp>
      <p:sp>
        <p:nvSpPr>
          <p:cNvPr id="18" name="Shape 16"/>
          <p:cNvSpPr/>
          <p:nvPr/>
        </p:nvSpPr>
        <p:spPr>
          <a:xfrm>
            <a:off x="5827157" y="2348270"/>
            <a:ext cx="6888242" cy="313611"/>
          </a:xfrm>
          <a:prstGeom prst="rect">
            <a:avLst/>
          </a:prstGeom>
          <a:solidFill>
            <a:srgbClr val="000000">
              <a:alpha val="4000"/>
            </a:srgbClr>
          </a:solidFill>
        </p:spPr>
      </p:sp>
      <p:sp>
        <p:nvSpPr>
          <p:cNvPr id="19" name="Text 17"/>
          <p:cNvSpPr/>
          <p:nvPr/>
        </p:nvSpPr>
        <p:spPr>
          <a:xfrm>
            <a:off x="5964079" y="2412563"/>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Middle-aged</a:t>
            </a:r>
            <a:endParaRPr lang="en-US" sz="1050" dirty="0"/>
          </a:p>
        </p:txBody>
      </p:sp>
      <p:sp>
        <p:nvSpPr>
          <p:cNvPr id="20" name="Text 18"/>
          <p:cNvSpPr/>
          <p:nvPr/>
        </p:nvSpPr>
        <p:spPr>
          <a:xfrm>
            <a:off x="9412010" y="2412563"/>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59197</a:t>
            </a:r>
            <a:endParaRPr lang="en-US" sz="1050" dirty="0"/>
          </a:p>
        </p:txBody>
      </p:sp>
      <p:sp>
        <p:nvSpPr>
          <p:cNvPr id="21" name="Shape 19"/>
          <p:cNvSpPr/>
          <p:nvPr/>
        </p:nvSpPr>
        <p:spPr>
          <a:xfrm>
            <a:off x="5827157" y="2661880"/>
            <a:ext cx="6888242" cy="313611"/>
          </a:xfrm>
          <a:prstGeom prst="rect">
            <a:avLst/>
          </a:prstGeom>
          <a:solidFill>
            <a:srgbClr val="FFFFFF">
              <a:alpha val="4000"/>
            </a:srgbClr>
          </a:solidFill>
        </p:spPr>
      </p:sp>
      <p:sp>
        <p:nvSpPr>
          <p:cNvPr id="22" name="Text 20"/>
          <p:cNvSpPr/>
          <p:nvPr/>
        </p:nvSpPr>
        <p:spPr>
          <a:xfrm>
            <a:off x="5964079" y="2726174"/>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Adult</a:t>
            </a:r>
            <a:endParaRPr lang="en-US" sz="1050" dirty="0"/>
          </a:p>
        </p:txBody>
      </p:sp>
      <p:sp>
        <p:nvSpPr>
          <p:cNvPr id="23" name="Text 21"/>
          <p:cNvSpPr/>
          <p:nvPr/>
        </p:nvSpPr>
        <p:spPr>
          <a:xfrm>
            <a:off x="9412010" y="2726174"/>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55978</a:t>
            </a:r>
            <a:endParaRPr lang="en-US" sz="1050" dirty="0"/>
          </a:p>
        </p:txBody>
      </p:sp>
      <p:sp>
        <p:nvSpPr>
          <p:cNvPr id="24" name="Shape 22"/>
          <p:cNvSpPr/>
          <p:nvPr/>
        </p:nvSpPr>
        <p:spPr>
          <a:xfrm>
            <a:off x="5827157" y="2975491"/>
            <a:ext cx="6888242" cy="313611"/>
          </a:xfrm>
          <a:prstGeom prst="rect">
            <a:avLst/>
          </a:prstGeom>
          <a:solidFill>
            <a:srgbClr val="000000">
              <a:alpha val="4000"/>
            </a:srgbClr>
          </a:solidFill>
        </p:spPr>
      </p:sp>
      <p:sp>
        <p:nvSpPr>
          <p:cNvPr id="25" name="Text 23"/>
          <p:cNvSpPr/>
          <p:nvPr/>
        </p:nvSpPr>
        <p:spPr>
          <a:xfrm>
            <a:off x="5964079" y="3039785"/>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Senior</a:t>
            </a:r>
            <a:endParaRPr lang="en-US" sz="1050" dirty="0"/>
          </a:p>
        </p:txBody>
      </p:sp>
      <p:sp>
        <p:nvSpPr>
          <p:cNvPr id="26" name="Text 24"/>
          <p:cNvSpPr/>
          <p:nvPr/>
        </p:nvSpPr>
        <p:spPr>
          <a:xfrm>
            <a:off x="9412010" y="3039785"/>
            <a:ext cx="3166467" cy="185023"/>
          </a:xfrm>
          <a:prstGeom prst="rect">
            <a:avLst/>
          </a:prstGeom>
          <a:noFill/>
        </p:spPr>
        <p:txBody>
          <a:bodyPr wrap="none" lIns="0" tIns="0" rIns="0" bIns="0" rtlCol="0" anchor="t"/>
          <a:lstStyle/>
          <a:p>
            <a:pPr marL="0" indent="0" algn="l">
              <a:lnSpc>
                <a:spcPts val="1450"/>
              </a:lnSpc>
              <a:buNone/>
            </a:pPr>
            <a:r>
              <a:rPr lang="en-US" sz="1050" dirty="0">
                <a:solidFill>
                  <a:srgbClr val="746558"/>
                </a:solidFill>
                <a:latin typeface="Gelasio" pitchFamily="34" charset="0"/>
                <a:ea typeface="Gelasio" pitchFamily="34" charset="-122"/>
                <a:cs typeface="Gelasio" pitchFamily="34" charset="-120"/>
              </a:rPr>
              <a:t>55763</a:t>
            </a:r>
            <a:endParaRPr lang="en-US" sz="1050" dirty="0"/>
          </a:p>
        </p:txBody>
      </p:sp>
      <p:pic>
        <p:nvPicPr>
          <p:cNvPr id="27" name="Image 0" descr="preencoded.png"/>
          <p:cNvPicPr>
            <a:picLocks noChangeAspect="1"/>
          </p:cNvPicPr>
          <p:nvPr/>
        </p:nvPicPr>
        <p:blipFill>
          <a:blip r:embed="rId1"/>
          <a:stretch>
            <a:fillRect/>
          </a:stretch>
        </p:blipFill>
        <p:spPr>
          <a:xfrm>
            <a:off x="5819537" y="3403044"/>
            <a:ext cx="6903482" cy="41420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6519" y="712827"/>
            <a:ext cx="7762637" cy="567571"/>
          </a:xfrm>
          <a:prstGeom prst="rect">
            <a:avLst/>
          </a:prstGeom>
          <a:noFill/>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Interactive Dashboard in Power BI</a:t>
            </a:r>
            <a:endParaRPr lang="en-US" sz="3550" dirty="0"/>
          </a:p>
        </p:txBody>
      </p:sp>
      <p:sp>
        <p:nvSpPr>
          <p:cNvPr id="3" name="Text 1"/>
          <p:cNvSpPr/>
          <p:nvPr/>
        </p:nvSpPr>
        <p:spPr>
          <a:xfrm>
            <a:off x="726519" y="1612821"/>
            <a:ext cx="13177361" cy="278368"/>
          </a:xfrm>
          <a:prstGeom prst="rect">
            <a:avLst/>
          </a:prstGeom>
          <a:noFill/>
        </p:spPr>
        <p:txBody>
          <a:bodyPr wrap="none" lIns="0" tIns="0" rIns="0" bIns="0" rtlCol="0" anchor="t"/>
          <a:lstStyle/>
          <a:p>
            <a:pPr marL="0" indent="0" algn="l">
              <a:lnSpc>
                <a:spcPts val="2150"/>
              </a:lnSpc>
              <a:buNone/>
            </a:pPr>
            <a:r>
              <a:rPr lang="en-US" sz="1400" dirty="0">
                <a:solidFill>
                  <a:srgbClr val="746558"/>
                </a:solidFill>
                <a:latin typeface="Gelasio" pitchFamily="34" charset="0"/>
                <a:ea typeface="Gelasio" pitchFamily="34" charset="-122"/>
                <a:cs typeface="Gelasio" pitchFamily="34" charset="-120"/>
              </a:rPr>
              <a:t>To visualize our findings, an interactive dashboard was developed in Power BI, offering a dynamic and accessible way to explore customer behavior insights.</a:t>
            </a:r>
            <a:endParaRPr lang="en-US" sz="1400" dirty="0"/>
          </a:p>
        </p:txBody>
      </p:sp>
      <p:pic>
        <p:nvPicPr>
          <p:cNvPr id="4" name="Image 0" descr="preencoded.png"/>
          <p:cNvPicPr>
            <a:picLocks noChangeAspect="1"/>
          </p:cNvPicPr>
          <p:nvPr/>
        </p:nvPicPr>
        <p:blipFill>
          <a:blip r:embed="rId1"/>
          <a:stretch>
            <a:fillRect/>
          </a:stretch>
        </p:blipFill>
        <p:spPr>
          <a:xfrm>
            <a:off x="2432050" y="1972310"/>
            <a:ext cx="9424670" cy="3884295"/>
          </a:xfrm>
          <a:prstGeom prst="rect">
            <a:avLst/>
          </a:prstGeom>
        </p:spPr>
      </p:pic>
      <p:sp>
        <p:nvSpPr>
          <p:cNvPr id="5" name="Text 2"/>
          <p:cNvSpPr/>
          <p:nvPr/>
        </p:nvSpPr>
        <p:spPr>
          <a:xfrm>
            <a:off x="726519" y="5937885"/>
            <a:ext cx="13177361" cy="556736"/>
          </a:xfrm>
          <a:prstGeom prst="rect">
            <a:avLst/>
          </a:prstGeom>
          <a:noFill/>
        </p:spPr>
        <p:txBody>
          <a:bodyPr wrap="square" lIns="0" tIns="0" rIns="0" bIns="0" rtlCol="0" anchor="t"/>
          <a:lstStyle/>
          <a:p>
            <a:pPr marL="0" indent="0" algn="l">
              <a:lnSpc>
                <a:spcPts val="2150"/>
              </a:lnSpc>
              <a:buNone/>
            </a:pPr>
            <a:r>
              <a:rPr lang="en-US" sz="1400" dirty="0">
                <a:solidFill>
                  <a:srgbClr val="746558"/>
                </a:solidFill>
                <a:latin typeface="Gelasio" pitchFamily="34" charset="0"/>
                <a:ea typeface="Gelasio" pitchFamily="34" charset="-122"/>
                <a:cs typeface="Gelasio" pitchFamily="34" charset="-120"/>
              </a:rPr>
              <a:t>The "Customer Behavior Dashboard" features a dark theme with striking orange accents, designed for clarity and visual appeal. It includes a comprehensive sidebar for filtering data by subscription status, gender, category, and shipping type, allowing users to drill down into specific segments.</a:t>
            </a:r>
            <a:endParaRPr lang="en-US" sz="1400" dirty="0"/>
          </a:p>
        </p:txBody>
      </p:sp>
      <p:sp>
        <p:nvSpPr>
          <p:cNvPr id="6" name="Text 3"/>
          <p:cNvSpPr/>
          <p:nvPr/>
        </p:nvSpPr>
        <p:spPr>
          <a:xfrm>
            <a:off x="726519" y="6681549"/>
            <a:ext cx="13177361" cy="835104"/>
          </a:xfrm>
          <a:prstGeom prst="rect">
            <a:avLst/>
          </a:prstGeom>
          <a:noFill/>
        </p:spPr>
        <p:txBody>
          <a:bodyPr wrap="square" lIns="0" tIns="0" rIns="0" bIns="0" rtlCol="0" anchor="t"/>
          <a:lstStyle/>
          <a:p>
            <a:pPr marL="0" indent="0" algn="l">
              <a:lnSpc>
                <a:spcPts val="2150"/>
              </a:lnSpc>
              <a:buNone/>
            </a:pPr>
            <a:r>
              <a:rPr lang="en-US" sz="1400" dirty="0">
                <a:solidFill>
                  <a:srgbClr val="746558"/>
                </a:solidFill>
                <a:latin typeface="Gelasio" pitchFamily="34" charset="0"/>
                <a:ea typeface="Gelasio" pitchFamily="34" charset="-122"/>
                <a:cs typeface="Gelasio" pitchFamily="34" charset="-120"/>
              </a:rPr>
              <a:t>Key metrics such as the number of customers (3.9K), average purchase amount ($59.76), and average ratings (3.75) are prominently displayed. Visualizations include donut charts for subscription status, bar charts for revenue and sales by category, and horizontal bar charts for revenue and sales by age group, providing a holistic view of customer dynamics.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7306</Words>
  <Application>WPS Presentation</Application>
  <PresentationFormat>On-screen Show (16:9)</PresentationFormat>
  <Paragraphs>343</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Gelasio Semi Bold</vt:lpstr>
      <vt:lpstr>Gelasio Semi Bold</vt:lpstr>
      <vt:lpstr>Gelasio Semi Bold</vt:lpstr>
      <vt:lpstr>Gelasio</vt:lpstr>
      <vt:lpstr>Gelasio</vt:lpstr>
      <vt:lpstr>Gelasio</vt:lpstr>
      <vt:lpstr>Consolas</vt:lpstr>
      <vt:lpstr>Consolas</vt:lpstr>
      <vt:lpstr>Consolas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pc</cp:lastModifiedBy>
  <cp:revision>3</cp:revision>
  <dcterms:created xsi:type="dcterms:W3CDTF">2026-02-02T13:06:00Z</dcterms:created>
  <dcterms:modified xsi:type="dcterms:W3CDTF">2026-02-02T15:56:46Z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7E94D7551A7E4AD4A69BA9F9FED05F22_13</vt:lpwstr>
  </property>
  <property fmtid="{D5CDD505-2E9C-101B-9397-08002B2CF9AE}" pid="3" name="KSOProductBuildVer">
    <vt:lpwstr>2057-12.2.0.23197</vt:lpwstr>
  </property>
</Properties>
</file>